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7"/>
  </p:notesMasterIdLst>
  <p:sldIdLst>
    <p:sldId id="256" r:id="rId2"/>
    <p:sldId id="257" r:id="rId3"/>
    <p:sldId id="305" r:id="rId4"/>
    <p:sldId id="258" r:id="rId5"/>
    <p:sldId id="259" r:id="rId6"/>
    <p:sldId id="260" r:id="rId7"/>
    <p:sldId id="261" r:id="rId8"/>
    <p:sldId id="262" r:id="rId9"/>
    <p:sldId id="263" r:id="rId10"/>
    <p:sldId id="264" r:id="rId11"/>
    <p:sldId id="306" r:id="rId12"/>
    <p:sldId id="307" r:id="rId13"/>
    <p:sldId id="308" r:id="rId14"/>
    <p:sldId id="267" r:id="rId15"/>
    <p:sldId id="268" r:id="rId16"/>
  </p:sldIdLst>
  <p:sldSz cx="9144000" cy="5143500" type="screen16x9"/>
  <p:notesSz cx="6858000" cy="9144000"/>
  <p:embeddedFontLst>
    <p:embeddedFont>
      <p:font typeface="Microsoft JhengHei UI Light" panose="020B0304030504040204" pitchFamily="34" charset="-120"/>
      <p:regular r:id="rId18"/>
    </p:embeddedFont>
    <p:embeddedFont>
      <p:font typeface="Microsoft YaHei Light" panose="020B0502040204020203" pitchFamily="34" charset="-122"/>
      <p:regular r:id="rId19"/>
    </p:embeddedFont>
    <p:embeddedFont>
      <p:font typeface="Consolas" panose="020B0609020204030204" pitchFamily="49" charset="0"/>
      <p:regular r:id="rId20"/>
      <p:bold r:id="rId21"/>
      <p:italic r:id="rId22"/>
      <p:boldItalic r:id="rId23"/>
    </p:embeddedFont>
    <p:embeddedFont>
      <p:font typeface="Modern No. 20" panose="02070704070505020303" pitchFamily="18" charset="0"/>
      <p:regular r:id="rId24"/>
    </p:embeddedFont>
    <p:embeddedFont>
      <p:font typeface="Montserrat" panose="00000500000000000000" pitchFamily="2" charset="0"/>
      <p:regular r:id="rId25"/>
      <p:bold r:id="rId26"/>
      <p:italic r:id="rId27"/>
      <p:boldItalic r:id="rId28"/>
    </p:embeddedFont>
    <p:embeddedFont>
      <p:font typeface="Montserrat ExtraBold" panose="00000900000000000000" pitchFamily="2" charset="0"/>
      <p:bold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E0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B0CC18-49F3-4298-9DB8-B6C8944733EB}">
  <a:tblStyle styleId="{DAB0CC18-49F3-4298-9DB8-B6C8944733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276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54C4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560353" y="2047474"/>
            <a:ext cx="6212196"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IN" sz="3600" dirty="0">
                <a:latin typeface="Modern No. 20" panose="02070704070505020303" pitchFamily="18" charset="0"/>
              </a:rPr>
              <a:t>Bike Sharing Demand </a:t>
            </a:r>
            <a:br>
              <a:rPr lang="en-IN" sz="3600" dirty="0">
                <a:latin typeface="Modern No. 20" panose="02070704070505020303" pitchFamily="18" charset="0"/>
              </a:rPr>
            </a:br>
            <a:r>
              <a:rPr lang="en-IN" sz="3600" dirty="0">
                <a:latin typeface="Modern No. 20" panose="02070704070505020303" pitchFamily="18" charset="0"/>
              </a:rPr>
              <a:t>Prediction</a:t>
            </a:r>
            <a:endParaRPr dirty="0">
              <a:latin typeface="Modern No. 20" panose="02070704070505020303" pitchFamily="18" charset="0"/>
            </a:endParaRPr>
          </a:p>
        </p:txBody>
      </p:sp>
      <p:sp>
        <p:nvSpPr>
          <p:cNvPr id="164" name="Google Shape;164;p38"/>
          <p:cNvSpPr txBox="1">
            <a:spLocks noGrp="1"/>
          </p:cNvSpPr>
          <p:nvPr>
            <p:ph type="ctrTitle"/>
          </p:nvPr>
        </p:nvSpPr>
        <p:spPr>
          <a:xfrm>
            <a:off x="3103008" y="2971166"/>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icrosoft YaHei Light" panose="020B0502040204020203" pitchFamily="34" charset="-122"/>
                <a:ea typeface="Microsoft YaHei Light" panose="020B0502040204020203" pitchFamily="34" charset="-122"/>
                <a:cs typeface="Montserrat ExtraLight"/>
                <a:sym typeface="Montserrat ExtraLight"/>
              </a:rPr>
              <a:t>G.KARTHIKEYA</a:t>
            </a:r>
            <a:br>
              <a:rPr lang="en" sz="2200" b="0" dirty="0">
                <a:latin typeface="Microsoft YaHei Light" panose="020B0502040204020203" pitchFamily="34" charset="-122"/>
                <a:ea typeface="Microsoft YaHei Light" panose="020B0502040204020203" pitchFamily="34" charset="-122"/>
                <a:cs typeface="Montserrat ExtraLight"/>
                <a:sym typeface="Montserrat ExtraLight"/>
              </a:rPr>
            </a:br>
            <a:r>
              <a:rPr lang="en" sz="2200" b="0" dirty="0">
                <a:latin typeface="Microsoft YaHei Light" panose="020B0502040204020203" pitchFamily="34" charset="-122"/>
                <a:ea typeface="Microsoft YaHei Light" panose="020B0502040204020203" pitchFamily="34" charset="-122"/>
                <a:cs typeface="Montserrat ExtraLight"/>
                <a:sym typeface="Montserrat ExtraLight"/>
              </a:rPr>
              <a:t>221FA14001</a:t>
            </a:r>
            <a:endParaRPr sz="2200" b="0" dirty="0">
              <a:latin typeface="Microsoft YaHei Light" panose="020B0502040204020203" pitchFamily="34" charset="-122"/>
              <a:ea typeface="Microsoft YaHei Light" panose="020B0502040204020203" pitchFamily="34" charset="-122"/>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314031" y="414022"/>
            <a:ext cx="724649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latin typeface="Modern No. 20" panose="02070704070505020303" pitchFamily="18" charset="0"/>
              </a:rPr>
              <a:t>YOU COULD USE THREE COLUMNS, WHY NOT?</a:t>
            </a:r>
            <a:endParaRPr b="1" u="sng" dirty="0">
              <a:latin typeface="Modern No. 20" panose="02070704070505020303" pitchFamily="18" charset="0"/>
            </a:endParaRPr>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1" name="Google Shape;241;p46"/>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5" name="Picture 14">
            <a:extLst>
              <a:ext uri="{FF2B5EF4-FFF2-40B4-BE49-F238E27FC236}">
                <a16:creationId xmlns:a16="http://schemas.microsoft.com/office/drawing/2014/main" id="{F59B76CC-2671-A2FE-4EA8-9CA331E510B6}"/>
              </a:ext>
            </a:extLst>
          </p:cNvPr>
          <p:cNvPicPr>
            <a:picLocks noChangeAspect="1"/>
          </p:cNvPicPr>
          <p:nvPr/>
        </p:nvPicPr>
        <p:blipFill>
          <a:blip r:embed="rId4"/>
          <a:stretch>
            <a:fillRect/>
          </a:stretch>
        </p:blipFill>
        <p:spPr>
          <a:xfrm>
            <a:off x="211953" y="1198953"/>
            <a:ext cx="6701803" cy="38235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AC8BBF-81DC-CE52-E4D2-43A9BBF2C659}"/>
              </a:ext>
            </a:extLst>
          </p:cNvPr>
          <p:cNvSpPr>
            <a:spLocks noGrp="1"/>
          </p:cNvSpPr>
          <p:nvPr>
            <p:ph type="title" idx="4"/>
          </p:nvPr>
        </p:nvSpPr>
        <p:spPr>
          <a:xfrm>
            <a:off x="218564" y="0"/>
            <a:ext cx="4629300" cy="587298"/>
          </a:xfrm>
        </p:spPr>
        <p:txBody>
          <a:bodyPr/>
          <a:lstStyle/>
          <a:p>
            <a:r>
              <a:rPr lang="en-IN" sz="3600" b="1" u="sng" dirty="0">
                <a:latin typeface="Modern No. 20" panose="02070704070505020303" pitchFamily="18" charset="0"/>
              </a:rPr>
              <a:t>Linear Regression</a:t>
            </a:r>
          </a:p>
        </p:txBody>
      </p:sp>
      <p:sp>
        <p:nvSpPr>
          <p:cNvPr id="10" name="TextBox 9">
            <a:extLst>
              <a:ext uri="{FF2B5EF4-FFF2-40B4-BE49-F238E27FC236}">
                <a16:creationId xmlns:a16="http://schemas.microsoft.com/office/drawing/2014/main" id="{8C017175-BD3B-FC19-2F40-3B35C7FF4BCF}"/>
              </a:ext>
            </a:extLst>
          </p:cNvPr>
          <p:cNvSpPr txBox="1"/>
          <p:nvPr/>
        </p:nvSpPr>
        <p:spPr>
          <a:xfrm>
            <a:off x="218564" y="587298"/>
            <a:ext cx="9022080" cy="4778231"/>
          </a:xfrm>
          <a:prstGeom prst="rect">
            <a:avLst/>
          </a:prstGeom>
          <a:noFill/>
        </p:spPr>
        <p:txBody>
          <a:bodyPr wrap="square">
            <a:spAutoFit/>
          </a:bodyPr>
          <a:lstStyle/>
          <a:p>
            <a:r>
              <a:rPr lang="en-IN" sz="1050" b="0" dirty="0">
                <a:solidFill>
                  <a:srgbClr val="6AA94F"/>
                </a:solidFill>
                <a:effectLst/>
                <a:latin typeface="Courier New" panose="02070309020205020404" pitchFamily="49" charset="0"/>
              </a:rPr>
              <a:t># Import necessary libraries</a:t>
            </a:r>
            <a:endParaRPr lang="en-IN" sz="1050" b="0" dirty="0">
              <a:solidFill>
                <a:srgbClr val="D4D4D4"/>
              </a:solidFill>
              <a:effectLst/>
              <a:latin typeface="Courier New" panose="02070309020205020404" pitchFamily="49" charset="0"/>
            </a:endParaRPr>
          </a:p>
          <a:p>
            <a:r>
              <a:rPr lang="en-IN" sz="1050" b="0" dirty="0">
                <a:solidFill>
                  <a:srgbClr val="C586C0"/>
                </a:solidFill>
                <a:effectLst/>
                <a:latin typeface="Courier New" panose="02070309020205020404" pitchFamily="49" charset="0"/>
              </a:rPr>
              <a:t>import</a:t>
            </a:r>
            <a:r>
              <a:rPr lang="en-IN" sz="1050" b="0" dirty="0">
                <a:solidFill>
                  <a:srgbClr val="D4D4D4"/>
                </a:solidFill>
                <a:effectLst/>
                <a:latin typeface="Courier New" panose="02070309020205020404" pitchFamily="49" charset="0"/>
              </a:rPr>
              <a:t> pandas </a:t>
            </a:r>
            <a:r>
              <a:rPr lang="en-IN" sz="1050" b="0" dirty="0">
                <a:solidFill>
                  <a:srgbClr val="C586C0"/>
                </a:solidFill>
                <a:effectLst/>
                <a:latin typeface="Courier New" panose="02070309020205020404" pitchFamily="49" charset="0"/>
              </a:rPr>
              <a:t>as</a:t>
            </a:r>
            <a:r>
              <a:rPr lang="en-IN" sz="1050" b="0" dirty="0">
                <a:solidFill>
                  <a:srgbClr val="D4D4D4"/>
                </a:solidFill>
                <a:effectLst/>
                <a:latin typeface="Courier New" panose="02070309020205020404" pitchFamily="49" charset="0"/>
              </a:rPr>
              <a:t> pd</a:t>
            </a:r>
          </a:p>
          <a:p>
            <a:r>
              <a:rPr lang="en-IN" sz="1050" b="0" dirty="0">
                <a:solidFill>
                  <a:srgbClr val="C586C0"/>
                </a:solidFill>
                <a:effectLst/>
                <a:latin typeface="Courier New" panose="02070309020205020404" pitchFamily="49" charset="0"/>
              </a:rPr>
              <a:t>from</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sklearn.model_selection</a:t>
            </a:r>
            <a:r>
              <a:rPr lang="en-IN" sz="1050" b="0" dirty="0">
                <a:solidFill>
                  <a:srgbClr val="D4D4D4"/>
                </a:solidFill>
                <a:effectLst/>
                <a:latin typeface="Courier New" panose="02070309020205020404" pitchFamily="49" charset="0"/>
              </a:rPr>
              <a:t> </a:t>
            </a:r>
            <a:r>
              <a:rPr lang="en-IN" sz="1050" b="0" dirty="0">
                <a:solidFill>
                  <a:srgbClr val="C586C0"/>
                </a:solidFill>
                <a:effectLst/>
                <a:latin typeface="Courier New" panose="02070309020205020404" pitchFamily="49" charset="0"/>
              </a:rPr>
              <a:t>import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train_test_split</a:t>
            </a:r>
            <a:endParaRPr lang="en-IN" sz="1050" b="0" dirty="0">
              <a:solidFill>
                <a:srgbClr val="D4D4D4"/>
              </a:solidFill>
              <a:effectLst/>
              <a:latin typeface="Courier New" panose="02070309020205020404" pitchFamily="49" charset="0"/>
            </a:endParaRPr>
          </a:p>
          <a:p>
            <a:r>
              <a:rPr lang="en-IN" sz="1050" b="0" dirty="0">
                <a:solidFill>
                  <a:srgbClr val="C586C0"/>
                </a:solidFill>
                <a:effectLst/>
                <a:latin typeface="Courier New" panose="02070309020205020404" pitchFamily="49" charset="0"/>
              </a:rPr>
              <a:t>from</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sklearn.linear_model</a:t>
            </a:r>
            <a:r>
              <a:rPr lang="en-IN" sz="1050" b="0" dirty="0">
                <a:solidFill>
                  <a:srgbClr val="D4D4D4"/>
                </a:solidFill>
                <a:effectLst/>
                <a:latin typeface="Courier New" panose="02070309020205020404" pitchFamily="49" charset="0"/>
              </a:rPr>
              <a:t> </a:t>
            </a:r>
            <a:r>
              <a:rPr lang="en-IN" sz="1050" b="0" dirty="0">
                <a:solidFill>
                  <a:srgbClr val="C586C0"/>
                </a:solidFill>
                <a:effectLst/>
                <a:latin typeface="Courier New" panose="02070309020205020404" pitchFamily="49" charset="0"/>
              </a:rPr>
              <a:t>import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LinearRegression</a:t>
            </a:r>
            <a:endParaRPr lang="en-IN" sz="1050" b="0" dirty="0">
              <a:solidFill>
                <a:srgbClr val="D4D4D4"/>
              </a:solidFill>
              <a:effectLst/>
              <a:latin typeface="Courier New" panose="02070309020205020404" pitchFamily="49" charset="0"/>
            </a:endParaRPr>
          </a:p>
          <a:p>
            <a:r>
              <a:rPr lang="en-IN" sz="1050" b="0" dirty="0">
                <a:solidFill>
                  <a:srgbClr val="C586C0"/>
                </a:solidFill>
                <a:effectLst/>
                <a:latin typeface="Courier New" panose="02070309020205020404" pitchFamily="49" charset="0"/>
              </a:rPr>
              <a:t>from</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sklearn.metrics</a:t>
            </a:r>
            <a:r>
              <a:rPr lang="en-IN" sz="1050" b="0" dirty="0">
                <a:solidFill>
                  <a:srgbClr val="D4D4D4"/>
                </a:solidFill>
                <a:effectLst/>
                <a:latin typeface="Courier New" panose="02070309020205020404" pitchFamily="49" charset="0"/>
              </a:rPr>
              <a:t> </a:t>
            </a:r>
            <a:r>
              <a:rPr lang="en-IN" sz="1050" b="0" dirty="0">
                <a:solidFill>
                  <a:srgbClr val="C586C0"/>
                </a:solidFill>
                <a:effectLst/>
                <a:latin typeface="Courier New" panose="02070309020205020404" pitchFamily="49" charset="0"/>
              </a:rPr>
              <a:t>import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mean_squared_error</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r2_score</a:t>
            </a:r>
            <a:br>
              <a:rPr lang="en-IN" sz="1050" b="0" dirty="0">
                <a:solidFill>
                  <a:srgbClr val="D4D4D4"/>
                </a:solidFill>
                <a:effectLst/>
                <a:latin typeface="Courier New" panose="02070309020205020404" pitchFamily="49" charset="0"/>
              </a:rPr>
            </a:br>
            <a:r>
              <a:rPr lang="en-IN" sz="1050" b="0" dirty="0">
                <a:solidFill>
                  <a:srgbClr val="6AA94F"/>
                </a:solidFill>
                <a:effectLst/>
                <a:latin typeface="Courier New" panose="02070309020205020404" pitchFamily="49" charset="0"/>
              </a:rPr>
              <a:t># Load the dataset</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file_path</a:t>
            </a:r>
            <a:r>
              <a:rPr lang="en-IN" sz="1050" b="0" dirty="0">
                <a:solidFill>
                  <a:srgbClr val="D4D4D4"/>
                </a:solidFill>
                <a:effectLst/>
                <a:latin typeface="Courier New" panose="02070309020205020404" pitchFamily="49" charset="0"/>
              </a:rPr>
              <a:t> = </a:t>
            </a:r>
            <a:r>
              <a:rPr lang="en-IN" sz="1050" b="0" dirty="0">
                <a:solidFill>
                  <a:srgbClr val="CE9178"/>
                </a:solidFill>
                <a:effectLst/>
                <a:latin typeface="Courier New" panose="02070309020205020404" pitchFamily="49" charset="0"/>
              </a:rPr>
              <a:t>'/content/SeoulBikeData.csv'</a:t>
            </a:r>
            <a:endParaRPr lang="en-IN" sz="1050" b="0" dirty="0">
              <a:solidFill>
                <a:srgbClr val="D4D4D4"/>
              </a:solidFill>
              <a:effectLst/>
              <a:latin typeface="Courier New" panose="02070309020205020404" pitchFamily="49" charset="0"/>
            </a:endParaRPr>
          </a:p>
          <a:p>
            <a:r>
              <a:rPr lang="en-IN" sz="1050" b="0" dirty="0">
                <a:solidFill>
                  <a:srgbClr val="D4D4D4"/>
                </a:solidFill>
                <a:effectLst/>
                <a:latin typeface="Courier New" panose="02070309020205020404" pitchFamily="49" charset="0"/>
              </a:rPr>
              <a:t>data = </a:t>
            </a:r>
            <a:r>
              <a:rPr lang="en-IN" sz="1050" b="0" dirty="0" err="1">
                <a:solidFill>
                  <a:srgbClr val="D4D4D4"/>
                </a:solidFill>
                <a:effectLst/>
                <a:latin typeface="Courier New" panose="02070309020205020404" pitchFamily="49" charset="0"/>
              </a:rPr>
              <a:t>pd.read_csv</a:t>
            </a:r>
            <a:r>
              <a:rPr lang="en-IN" sz="1050" b="0" dirty="0">
                <a:solidFill>
                  <a:srgbClr val="DCDCDC"/>
                </a:solidFill>
                <a:effectLst/>
                <a:latin typeface="Courier New" panose="02070309020205020404" pitchFamily="49" charset="0"/>
              </a:rPr>
              <a:t>(</a:t>
            </a:r>
            <a:r>
              <a:rPr lang="en-IN" sz="1050" b="0" dirty="0" err="1">
                <a:solidFill>
                  <a:srgbClr val="D4D4D4"/>
                </a:solidFill>
                <a:effectLst/>
                <a:latin typeface="Courier New" panose="02070309020205020404" pitchFamily="49" charset="0"/>
              </a:rPr>
              <a:t>file_path</a:t>
            </a:r>
            <a:r>
              <a:rPr lang="en-IN" sz="1050" b="0" dirty="0">
                <a:solidFill>
                  <a:srgbClr val="DCDCDC"/>
                </a:solidFill>
                <a:effectLst/>
                <a:latin typeface="Courier New" panose="02070309020205020404" pitchFamily="49" charset="0"/>
              </a:rPr>
              <a:t>)</a:t>
            </a:r>
            <a:br>
              <a:rPr lang="en-IN" sz="1050" b="0" dirty="0">
                <a:solidFill>
                  <a:srgbClr val="D4D4D4"/>
                </a:solidFill>
                <a:effectLst/>
                <a:latin typeface="Courier New" panose="02070309020205020404" pitchFamily="49" charset="0"/>
              </a:rPr>
            </a:br>
            <a:r>
              <a:rPr lang="en-IN" sz="1050" b="0" dirty="0">
                <a:solidFill>
                  <a:srgbClr val="6AA94F"/>
                </a:solidFill>
                <a:effectLst/>
                <a:latin typeface="Courier New" panose="02070309020205020404" pitchFamily="49" charset="0"/>
              </a:rPr>
              <a:t># Select relevant features and the target variable</a:t>
            </a:r>
            <a:endParaRPr lang="en-IN" sz="1050" b="0" dirty="0">
              <a:solidFill>
                <a:srgbClr val="D4D4D4"/>
              </a:solidFill>
              <a:effectLst/>
              <a:latin typeface="Courier New" panose="02070309020205020404" pitchFamily="49" charset="0"/>
            </a:endParaRPr>
          </a:p>
          <a:p>
            <a:r>
              <a:rPr lang="en-IN" sz="1050" b="0" dirty="0">
                <a:solidFill>
                  <a:srgbClr val="D4D4D4"/>
                </a:solidFill>
                <a:effectLst/>
                <a:latin typeface="Courier New" panose="02070309020205020404" pitchFamily="49" charset="0"/>
              </a:rPr>
              <a:t>X = data</a:t>
            </a:r>
            <a:r>
              <a:rPr lang="en-IN" sz="1050" b="0" dirty="0">
                <a:solidFill>
                  <a:srgbClr val="DCDCDC"/>
                </a:solidFill>
                <a:effectLst/>
                <a:latin typeface="Courier New" panose="02070309020205020404" pitchFamily="49" charset="0"/>
              </a:rPr>
              <a:t>[[</a:t>
            </a:r>
            <a:r>
              <a:rPr lang="en-IN" sz="1050" b="0" dirty="0">
                <a:solidFill>
                  <a:srgbClr val="CE9178"/>
                </a:solidFill>
                <a:effectLst/>
                <a:latin typeface="Courier New" panose="02070309020205020404" pitchFamily="49" charset="0"/>
              </a:rPr>
              <a:t>'Temperature(?)'</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a:solidFill>
                  <a:srgbClr val="CE9178"/>
                </a:solidFill>
                <a:effectLst/>
                <a:latin typeface="Courier New" panose="02070309020205020404" pitchFamily="49" charset="0"/>
              </a:rPr>
              <a:t>'Humidity(%)'</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a:solidFill>
                  <a:srgbClr val="CE9178"/>
                </a:solidFill>
                <a:effectLst/>
                <a:latin typeface="Courier New" panose="02070309020205020404" pitchFamily="49" charset="0"/>
              </a:rPr>
              <a:t>'Wind speed (m/s)'</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a:solidFill>
                  <a:srgbClr val="D4D4D4"/>
                </a:solidFill>
                <a:effectLst/>
                <a:latin typeface="Courier New" panose="02070309020205020404" pitchFamily="49" charset="0"/>
              </a:rPr>
              <a:t>y = data</a:t>
            </a:r>
            <a:r>
              <a:rPr lang="en-IN" sz="1050" b="0" dirty="0">
                <a:solidFill>
                  <a:srgbClr val="DCDCDC"/>
                </a:solidFill>
                <a:effectLst/>
                <a:latin typeface="Courier New" panose="02070309020205020404" pitchFamily="49" charset="0"/>
              </a:rPr>
              <a:t>[</a:t>
            </a:r>
            <a:r>
              <a:rPr lang="en-IN" sz="1050" b="0" dirty="0">
                <a:solidFill>
                  <a:srgbClr val="CE9178"/>
                </a:solidFill>
                <a:effectLst/>
                <a:latin typeface="Courier New" panose="02070309020205020404" pitchFamily="49" charset="0"/>
              </a:rPr>
              <a:t>'Rented Bike Count'</a:t>
            </a:r>
            <a:r>
              <a:rPr lang="en-IN" sz="1050" b="0" dirty="0">
                <a:solidFill>
                  <a:srgbClr val="DCDCDC"/>
                </a:solidFill>
                <a:effectLst/>
                <a:latin typeface="Courier New" panose="02070309020205020404" pitchFamily="49" charset="0"/>
              </a:rPr>
              <a:t>]</a:t>
            </a:r>
            <a:br>
              <a:rPr lang="en-IN" sz="1050" b="0" dirty="0">
                <a:solidFill>
                  <a:srgbClr val="D4D4D4"/>
                </a:solidFill>
                <a:effectLst/>
                <a:latin typeface="Courier New" panose="02070309020205020404" pitchFamily="49" charset="0"/>
              </a:rPr>
            </a:br>
            <a:r>
              <a:rPr lang="en-IN" sz="1050" b="0" dirty="0">
                <a:solidFill>
                  <a:srgbClr val="6AA94F"/>
                </a:solidFill>
                <a:effectLst/>
                <a:latin typeface="Courier New" panose="02070309020205020404" pitchFamily="49" charset="0"/>
              </a:rPr>
              <a:t># Split the data into training and testing sets (80% training, 20% testing)</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X_train</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X_test</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y_train</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y_test</a:t>
            </a:r>
            <a:r>
              <a:rPr lang="en-IN" sz="1050" b="0" dirty="0">
                <a:solidFill>
                  <a:srgbClr val="D4D4D4"/>
                </a:solidFill>
                <a:effectLst/>
                <a:latin typeface="Courier New" panose="02070309020205020404" pitchFamily="49" charset="0"/>
              </a:rPr>
              <a:t> = </a:t>
            </a:r>
            <a:r>
              <a:rPr lang="en-IN" sz="1050" b="0" dirty="0" err="1">
                <a:solidFill>
                  <a:srgbClr val="D4D4D4"/>
                </a:solidFill>
                <a:effectLst/>
                <a:latin typeface="Courier New" panose="02070309020205020404" pitchFamily="49" charset="0"/>
              </a:rPr>
              <a:t>train_test_split</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X</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y</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test_size</a:t>
            </a:r>
            <a:r>
              <a:rPr lang="en-IN" sz="1050" b="0" dirty="0">
                <a:solidFill>
                  <a:srgbClr val="D4D4D4"/>
                </a:solidFill>
                <a:effectLst/>
                <a:latin typeface="Courier New" panose="02070309020205020404" pitchFamily="49" charset="0"/>
              </a:rPr>
              <a:t>=</a:t>
            </a:r>
            <a:r>
              <a:rPr lang="en-IN" sz="1050" b="0" dirty="0">
                <a:solidFill>
                  <a:srgbClr val="B5CEA8"/>
                </a:solidFill>
                <a:effectLst/>
                <a:latin typeface="Courier New" panose="02070309020205020404" pitchFamily="49" charset="0"/>
              </a:rPr>
              <a:t>0.2</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random_state</a:t>
            </a:r>
            <a:r>
              <a:rPr lang="en-IN" sz="1050" b="0" dirty="0">
                <a:solidFill>
                  <a:srgbClr val="D4D4D4"/>
                </a:solidFill>
                <a:effectLst/>
                <a:latin typeface="Courier New" panose="02070309020205020404" pitchFamily="49" charset="0"/>
              </a:rPr>
              <a:t>=</a:t>
            </a:r>
            <a:r>
              <a:rPr lang="en-IN" sz="1050" b="0" dirty="0">
                <a:solidFill>
                  <a:srgbClr val="B5CEA8"/>
                </a:solidFill>
                <a:effectLst/>
                <a:latin typeface="Courier New" panose="02070309020205020404" pitchFamily="49" charset="0"/>
              </a:rPr>
              <a:t>42</a:t>
            </a:r>
            <a:r>
              <a:rPr lang="en-IN" sz="1050" b="0" dirty="0">
                <a:solidFill>
                  <a:srgbClr val="DCDCDC"/>
                </a:solidFill>
                <a:effectLst/>
                <a:latin typeface="Courier New" panose="02070309020205020404" pitchFamily="49" charset="0"/>
              </a:rPr>
              <a:t>)</a:t>
            </a:r>
            <a:br>
              <a:rPr lang="en-IN" sz="1050" b="0" dirty="0">
                <a:solidFill>
                  <a:srgbClr val="D4D4D4"/>
                </a:solidFill>
                <a:effectLst/>
                <a:latin typeface="Courier New" panose="02070309020205020404" pitchFamily="49" charset="0"/>
              </a:rPr>
            </a:br>
            <a:r>
              <a:rPr lang="en-IN" sz="1050" b="0" dirty="0">
                <a:solidFill>
                  <a:srgbClr val="6AA94F"/>
                </a:solidFill>
                <a:effectLst/>
                <a:latin typeface="Courier New" panose="02070309020205020404" pitchFamily="49" charset="0"/>
              </a:rPr>
              <a:t># Initialize the linear regression model</a:t>
            </a:r>
            <a:endParaRPr lang="en-IN" sz="1050" b="0" dirty="0">
              <a:solidFill>
                <a:srgbClr val="D4D4D4"/>
              </a:solidFill>
              <a:effectLst/>
              <a:latin typeface="Courier New" panose="02070309020205020404" pitchFamily="49" charset="0"/>
            </a:endParaRPr>
          </a:p>
          <a:p>
            <a:r>
              <a:rPr lang="en-IN" sz="1050" b="0" dirty="0">
                <a:solidFill>
                  <a:srgbClr val="D4D4D4"/>
                </a:solidFill>
                <a:effectLst/>
                <a:latin typeface="Courier New" panose="02070309020205020404" pitchFamily="49" charset="0"/>
              </a:rPr>
              <a:t>model = </a:t>
            </a:r>
            <a:r>
              <a:rPr lang="en-IN" sz="1050" b="0" dirty="0" err="1">
                <a:solidFill>
                  <a:srgbClr val="D4D4D4"/>
                </a:solidFill>
                <a:effectLst/>
                <a:latin typeface="Courier New" panose="02070309020205020404" pitchFamily="49" charset="0"/>
              </a:rPr>
              <a:t>LinearRegression</a:t>
            </a:r>
            <a:r>
              <a:rPr lang="en-IN" sz="1050" b="0" dirty="0">
                <a:solidFill>
                  <a:srgbClr val="DCDCDC"/>
                </a:solidFill>
                <a:effectLst/>
                <a:latin typeface="Courier New" panose="02070309020205020404" pitchFamily="49" charset="0"/>
              </a:rPr>
              <a:t>()</a:t>
            </a:r>
            <a:br>
              <a:rPr lang="en-IN" sz="1050" b="0" dirty="0">
                <a:solidFill>
                  <a:srgbClr val="D4D4D4"/>
                </a:solidFill>
                <a:effectLst/>
                <a:latin typeface="Courier New" panose="02070309020205020404" pitchFamily="49" charset="0"/>
              </a:rPr>
            </a:br>
            <a:r>
              <a:rPr lang="en-IN" sz="1050" b="0" dirty="0">
                <a:solidFill>
                  <a:srgbClr val="6AA94F"/>
                </a:solidFill>
                <a:effectLst/>
                <a:latin typeface="Courier New" panose="02070309020205020404" pitchFamily="49" charset="0"/>
              </a:rPr>
              <a:t># Train the model</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model.fit</a:t>
            </a:r>
            <a:r>
              <a:rPr lang="en-IN" sz="1050" b="0" dirty="0">
                <a:solidFill>
                  <a:srgbClr val="DCDCDC"/>
                </a:solidFill>
                <a:effectLst/>
                <a:latin typeface="Courier New" panose="02070309020205020404" pitchFamily="49" charset="0"/>
              </a:rPr>
              <a:t>(</a:t>
            </a:r>
            <a:r>
              <a:rPr lang="en-IN" sz="1050" b="0" dirty="0" err="1">
                <a:solidFill>
                  <a:srgbClr val="D4D4D4"/>
                </a:solidFill>
                <a:effectLst/>
                <a:latin typeface="Courier New" panose="02070309020205020404" pitchFamily="49" charset="0"/>
              </a:rPr>
              <a:t>X_train</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y_train</a:t>
            </a:r>
            <a:r>
              <a:rPr lang="en-IN" sz="1050" b="0" dirty="0">
                <a:solidFill>
                  <a:srgbClr val="DCDCDC"/>
                </a:solidFill>
                <a:effectLst/>
                <a:latin typeface="Courier New" panose="02070309020205020404" pitchFamily="49" charset="0"/>
              </a:rPr>
              <a:t>)</a:t>
            </a:r>
            <a:br>
              <a:rPr lang="en-IN" sz="1050" b="0" dirty="0">
                <a:solidFill>
                  <a:srgbClr val="D4D4D4"/>
                </a:solidFill>
                <a:effectLst/>
                <a:latin typeface="Courier New" panose="02070309020205020404" pitchFamily="49" charset="0"/>
              </a:rPr>
            </a:br>
            <a:r>
              <a:rPr lang="en-IN" sz="1050" b="0" dirty="0">
                <a:solidFill>
                  <a:srgbClr val="6AA94F"/>
                </a:solidFill>
                <a:effectLst/>
                <a:latin typeface="Courier New" panose="02070309020205020404" pitchFamily="49" charset="0"/>
              </a:rPr>
              <a:t># Make predictions on the test set</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y_pred</a:t>
            </a:r>
            <a:r>
              <a:rPr lang="en-IN" sz="1050" b="0" dirty="0">
                <a:solidFill>
                  <a:srgbClr val="D4D4D4"/>
                </a:solidFill>
                <a:effectLst/>
                <a:latin typeface="Courier New" panose="02070309020205020404" pitchFamily="49" charset="0"/>
              </a:rPr>
              <a:t> = </a:t>
            </a:r>
            <a:r>
              <a:rPr lang="en-IN" sz="1050" b="0" dirty="0" err="1">
                <a:solidFill>
                  <a:srgbClr val="D4D4D4"/>
                </a:solidFill>
                <a:effectLst/>
                <a:latin typeface="Courier New" panose="02070309020205020404" pitchFamily="49" charset="0"/>
              </a:rPr>
              <a:t>model.predict</a:t>
            </a:r>
            <a:r>
              <a:rPr lang="en-IN" sz="1050" b="0" dirty="0">
                <a:solidFill>
                  <a:srgbClr val="DCDCDC"/>
                </a:solidFill>
                <a:effectLst/>
                <a:latin typeface="Courier New" panose="02070309020205020404" pitchFamily="49" charset="0"/>
              </a:rPr>
              <a:t>(</a:t>
            </a:r>
            <a:r>
              <a:rPr lang="en-IN" sz="1050" b="0" dirty="0" err="1">
                <a:solidFill>
                  <a:srgbClr val="D4D4D4"/>
                </a:solidFill>
                <a:effectLst/>
                <a:latin typeface="Courier New" panose="02070309020205020404" pitchFamily="49" charset="0"/>
              </a:rPr>
              <a:t>X_test</a:t>
            </a:r>
            <a:r>
              <a:rPr lang="en-IN" sz="1050" b="0" dirty="0">
                <a:solidFill>
                  <a:srgbClr val="DCDCDC"/>
                </a:solidFill>
                <a:effectLst/>
                <a:latin typeface="Courier New" panose="02070309020205020404" pitchFamily="49" charset="0"/>
              </a:rPr>
              <a:t>)</a:t>
            </a:r>
            <a:br>
              <a:rPr lang="en-IN" sz="1050" b="0" dirty="0">
                <a:solidFill>
                  <a:srgbClr val="D4D4D4"/>
                </a:solidFill>
                <a:effectLst/>
                <a:latin typeface="Courier New" panose="02070309020205020404" pitchFamily="49" charset="0"/>
              </a:rPr>
            </a:br>
            <a:r>
              <a:rPr lang="en-IN" sz="1050" b="0" dirty="0">
                <a:solidFill>
                  <a:srgbClr val="6AA94F"/>
                </a:solidFill>
                <a:effectLst/>
                <a:latin typeface="Courier New" panose="02070309020205020404" pitchFamily="49" charset="0"/>
              </a:rPr>
              <a:t># Evaluate the model</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mse</a:t>
            </a:r>
            <a:r>
              <a:rPr lang="en-IN" sz="1050" b="0" dirty="0">
                <a:solidFill>
                  <a:srgbClr val="D4D4D4"/>
                </a:solidFill>
                <a:effectLst/>
                <a:latin typeface="Courier New" panose="02070309020205020404" pitchFamily="49" charset="0"/>
              </a:rPr>
              <a:t> = </a:t>
            </a:r>
            <a:r>
              <a:rPr lang="en-IN" sz="1050" b="0" dirty="0" err="1">
                <a:solidFill>
                  <a:srgbClr val="D4D4D4"/>
                </a:solidFill>
                <a:effectLst/>
                <a:latin typeface="Courier New" panose="02070309020205020404" pitchFamily="49" charset="0"/>
              </a:rPr>
              <a:t>mean_squared_error</a:t>
            </a:r>
            <a:r>
              <a:rPr lang="en-IN" sz="1050" b="0" dirty="0">
                <a:solidFill>
                  <a:srgbClr val="DCDCDC"/>
                </a:solidFill>
                <a:effectLst/>
                <a:latin typeface="Courier New" panose="02070309020205020404" pitchFamily="49" charset="0"/>
              </a:rPr>
              <a:t>(</a:t>
            </a:r>
            <a:r>
              <a:rPr lang="en-IN" sz="1050" b="0" dirty="0" err="1">
                <a:solidFill>
                  <a:srgbClr val="D4D4D4"/>
                </a:solidFill>
                <a:effectLst/>
                <a:latin typeface="Courier New" panose="02070309020205020404" pitchFamily="49" charset="0"/>
              </a:rPr>
              <a:t>y_test</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y_pred</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a:solidFill>
                  <a:srgbClr val="D4D4D4"/>
                </a:solidFill>
                <a:effectLst/>
                <a:latin typeface="Courier New" panose="02070309020205020404" pitchFamily="49" charset="0"/>
              </a:rPr>
              <a:t>r2 = r2_score</a:t>
            </a:r>
            <a:r>
              <a:rPr lang="en-IN" sz="1050" b="0" dirty="0">
                <a:solidFill>
                  <a:srgbClr val="DCDCDC"/>
                </a:solidFill>
                <a:effectLst/>
                <a:latin typeface="Courier New" panose="02070309020205020404" pitchFamily="49" charset="0"/>
              </a:rPr>
              <a:t>(</a:t>
            </a:r>
            <a:r>
              <a:rPr lang="en-IN" sz="1050" b="0" dirty="0" err="1">
                <a:solidFill>
                  <a:srgbClr val="D4D4D4"/>
                </a:solidFill>
                <a:effectLst/>
                <a:latin typeface="Courier New" panose="02070309020205020404" pitchFamily="49" charset="0"/>
              </a:rPr>
              <a:t>y_test</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y_pred</a:t>
            </a:r>
            <a:r>
              <a:rPr lang="en-IN" sz="1050" b="0" dirty="0">
                <a:solidFill>
                  <a:srgbClr val="DCDCDC"/>
                </a:solidFill>
                <a:effectLst/>
                <a:latin typeface="Courier New" panose="02070309020205020404" pitchFamily="49" charset="0"/>
              </a:rPr>
              <a:t>)</a:t>
            </a:r>
            <a:br>
              <a:rPr lang="en-IN" sz="1050" b="0" dirty="0">
                <a:solidFill>
                  <a:srgbClr val="D4D4D4"/>
                </a:solidFill>
                <a:effectLst/>
                <a:latin typeface="Courier New" panose="02070309020205020404" pitchFamily="49" charset="0"/>
              </a:rPr>
            </a:br>
            <a:r>
              <a:rPr lang="en-IN" sz="1050" b="0" dirty="0">
                <a:solidFill>
                  <a:srgbClr val="6AA94F"/>
                </a:solidFill>
                <a:effectLst/>
                <a:latin typeface="Courier New" panose="02070309020205020404" pitchFamily="49" charset="0"/>
              </a:rPr>
              <a:t># Display results</a:t>
            </a:r>
            <a:endParaRPr lang="en-IN" sz="1050" b="0" dirty="0">
              <a:solidFill>
                <a:srgbClr val="D4D4D4"/>
              </a:solidFill>
              <a:effectLst/>
              <a:latin typeface="Courier New" panose="02070309020205020404" pitchFamily="49" charset="0"/>
            </a:endParaRPr>
          </a:p>
          <a:p>
            <a:r>
              <a:rPr lang="en-IN" sz="1050" b="0" dirty="0">
                <a:solidFill>
                  <a:srgbClr val="DCDCAA"/>
                </a:solidFill>
                <a:effectLst/>
                <a:latin typeface="Courier New" panose="02070309020205020404" pitchFamily="49" charset="0"/>
              </a:rPr>
              <a:t>print</a:t>
            </a:r>
            <a:r>
              <a:rPr lang="en-IN" sz="1050" b="0" dirty="0">
                <a:solidFill>
                  <a:srgbClr val="DCDCDC"/>
                </a:solidFill>
                <a:effectLst/>
                <a:latin typeface="Courier New" panose="02070309020205020404" pitchFamily="49" charset="0"/>
              </a:rPr>
              <a:t>(</a:t>
            </a:r>
            <a:r>
              <a:rPr lang="en-IN" sz="1050" b="0" dirty="0">
                <a:solidFill>
                  <a:srgbClr val="CE9178"/>
                </a:solidFill>
                <a:effectLst/>
                <a:latin typeface="Courier New" panose="02070309020205020404" pitchFamily="49" charset="0"/>
              </a:rPr>
              <a:t>"Mean Squared Error (MSE):"</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mse</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a:solidFill>
                  <a:srgbClr val="DCDCAA"/>
                </a:solidFill>
                <a:effectLst/>
                <a:latin typeface="Courier New" panose="02070309020205020404" pitchFamily="49" charset="0"/>
              </a:rPr>
              <a:t>print</a:t>
            </a:r>
            <a:r>
              <a:rPr lang="en-IN" sz="1050" b="0" dirty="0">
                <a:solidFill>
                  <a:srgbClr val="DCDCDC"/>
                </a:solidFill>
                <a:effectLst/>
                <a:latin typeface="Courier New" panose="02070309020205020404" pitchFamily="49" charset="0"/>
              </a:rPr>
              <a:t>(</a:t>
            </a:r>
            <a:r>
              <a:rPr lang="en-IN" sz="1050" b="0" dirty="0">
                <a:solidFill>
                  <a:srgbClr val="CE9178"/>
                </a:solidFill>
                <a:effectLst/>
                <a:latin typeface="Courier New" panose="02070309020205020404" pitchFamily="49" charset="0"/>
              </a:rPr>
              <a:t>"R-squared (R2):"</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r2</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a:solidFill>
                  <a:srgbClr val="DCDCAA"/>
                </a:solidFill>
                <a:effectLst/>
                <a:latin typeface="Courier New" panose="02070309020205020404" pitchFamily="49" charset="0"/>
              </a:rPr>
              <a:t>print</a:t>
            </a:r>
            <a:r>
              <a:rPr lang="en-IN" sz="1050" b="0" dirty="0">
                <a:solidFill>
                  <a:srgbClr val="DCDCDC"/>
                </a:solidFill>
                <a:effectLst/>
                <a:latin typeface="Courier New" panose="02070309020205020404" pitchFamily="49" charset="0"/>
              </a:rPr>
              <a:t>(</a:t>
            </a:r>
            <a:r>
              <a:rPr lang="en-IN" sz="1050" b="0" dirty="0">
                <a:solidFill>
                  <a:srgbClr val="CE9178"/>
                </a:solidFill>
                <a:effectLst/>
                <a:latin typeface="Courier New" panose="02070309020205020404" pitchFamily="49" charset="0"/>
              </a:rPr>
              <a:t>"Model Coefficients:"</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model.coef</a:t>
            </a:r>
            <a:r>
              <a:rPr lang="en-IN" sz="1050" b="0" dirty="0">
                <a:solidFill>
                  <a:srgbClr val="D4D4D4"/>
                </a:solidFill>
                <a:effectLst/>
                <a:latin typeface="Courier New" panose="02070309020205020404" pitchFamily="49" charset="0"/>
              </a:rPr>
              <a:t>_</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a:solidFill>
                  <a:srgbClr val="DCDCAA"/>
                </a:solidFill>
                <a:effectLst/>
                <a:latin typeface="Courier New" panose="02070309020205020404" pitchFamily="49" charset="0"/>
              </a:rPr>
              <a:t>print</a:t>
            </a:r>
            <a:r>
              <a:rPr lang="en-IN" sz="1050" b="0" dirty="0">
                <a:solidFill>
                  <a:srgbClr val="DCDCDC"/>
                </a:solidFill>
                <a:effectLst/>
                <a:latin typeface="Courier New" panose="02070309020205020404" pitchFamily="49" charset="0"/>
              </a:rPr>
              <a:t>(</a:t>
            </a:r>
            <a:r>
              <a:rPr lang="en-IN" sz="1050" b="0" dirty="0">
                <a:solidFill>
                  <a:srgbClr val="CE9178"/>
                </a:solidFill>
                <a:effectLst/>
                <a:latin typeface="Courier New" panose="02070309020205020404" pitchFamily="49" charset="0"/>
              </a:rPr>
              <a:t>"Model Intercept:"</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model.intercept</a:t>
            </a:r>
            <a:r>
              <a:rPr lang="en-IN" sz="1050" b="0" dirty="0">
                <a:solidFill>
                  <a:srgbClr val="D4D4D4"/>
                </a:solidFill>
                <a:effectLst/>
                <a:latin typeface="Courier New" panose="02070309020205020404" pitchFamily="49" charset="0"/>
              </a:rPr>
              <a:t>_</a:t>
            </a:r>
            <a:r>
              <a:rPr lang="en-IN" sz="1050" b="0" dirty="0">
                <a:solidFill>
                  <a:srgbClr val="DCDCDC"/>
                </a:solidFill>
                <a:effectLst/>
                <a:latin typeface="Courier New" panose="02070309020205020404" pitchFamily="49" charset="0"/>
              </a:rPr>
              <a:t>)</a:t>
            </a:r>
            <a:br>
              <a:rPr lang="en-IN" sz="1050" b="0" dirty="0">
                <a:solidFill>
                  <a:srgbClr val="D4D4D4"/>
                </a:solidFill>
                <a:effectLst/>
                <a:latin typeface="Courier New" panose="02070309020205020404" pitchFamily="49" charset="0"/>
              </a:rPr>
            </a:br>
            <a:endParaRPr lang="en-IN" sz="105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21388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AC8BBF-81DC-CE52-E4D2-43A9BBF2C659}"/>
              </a:ext>
            </a:extLst>
          </p:cNvPr>
          <p:cNvSpPr>
            <a:spLocks noGrp="1"/>
          </p:cNvSpPr>
          <p:nvPr>
            <p:ph type="title" idx="4"/>
          </p:nvPr>
        </p:nvSpPr>
        <p:spPr>
          <a:xfrm>
            <a:off x="218564" y="0"/>
            <a:ext cx="4629300" cy="587298"/>
          </a:xfrm>
        </p:spPr>
        <p:txBody>
          <a:bodyPr/>
          <a:lstStyle/>
          <a:p>
            <a:r>
              <a:rPr lang="en-IN" sz="3200" b="1" u="sng" dirty="0">
                <a:latin typeface="Modern No. 20" panose="02070704070505020303" pitchFamily="18" charset="0"/>
              </a:rPr>
              <a:t>Linear Regression</a:t>
            </a:r>
          </a:p>
        </p:txBody>
      </p:sp>
      <p:sp>
        <p:nvSpPr>
          <p:cNvPr id="10" name="TextBox 9">
            <a:extLst>
              <a:ext uri="{FF2B5EF4-FFF2-40B4-BE49-F238E27FC236}">
                <a16:creationId xmlns:a16="http://schemas.microsoft.com/office/drawing/2014/main" id="{8C017175-BD3B-FC19-2F40-3B35C7FF4BCF}"/>
              </a:ext>
            </a:extLst>
          </p:cNvPr>
          <p:cNvSpPr txBox="1"/>
          <p:nvPr/>
        </p:nvSpPr>
        <p:spPr>
          <a:xfrm>
            <a:off x="218564" y="587298"/>
            <a:ext cx="9022080" cy="2192908"/>
          </a:xfrm>
          <a:prstGeom prst="rect">
            <a:avLst/>
          </a:prstGeom>
          <a:noFill/>
        </p:spPr>
        <p:txBody>
          <a:bodyPr wrap="square">
            <a:spAutoFit/>
          </a:bodyPr>
          <a:lstStyle/>
          <a:p>
            <a:r>
              <a:rPr lang="en-IN" sz="1050" b="0" dirty="0">
                <a:solidFill>
                  <a:srgbClr val="6AA94F"/>
                </a:solidFill>
                <a:effectLst/>
                <a:latin typeface="Courier New" panose="02070309020205020404" pitchFamily="49" charset="0"/>
              </a:rPr>
              <a:t># Import necessary libraries for visualization</a:t>
            </a:r>
            <a:endParaRPr lang="en-IN" sz="1050" b="0" dirty="0">
              <a:solidFill>
                <a:srgbClr val="D4D4D4"/>
              </a:solidFill>
              <a:effectLst/>
              <a:latin typeface="Courier New" panose="02070309020205020404" pitchFamily="49" charset="0"/>
            </a:endParaRPr>
          </a:p>
          <a:p>
            <a:r>
              <a:rPr lang="en-IN" sz="1050" b="0" dirty="0">
                <a:solidFill>
                  <a:srgbClr val="C586C0"/>
                </a:solidFill>
                <a:effectLst/>
                <a:latin typeface="Courier New" panose="02070309020205020404" pitchFamily="49" charset="0"/>
              </a:rPr>
              <a:t>import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matplotlib.pyplot</a:t>
            </a:r>
            <a:r>
              <a:rPr lang="en-IN" sz="1050" b="0" dirty="0">
                <a:solidFill>
                  <a:srgbClr val="D4D4D4"/>
                </a:solidFill>
                <a:effectLst/>
                <a:latin typeface="Courier New" panose="02070309020205020404" pitchFamily="49" charset="0"/>
              </a:rPr>
              <a:t> </a:t>
            </a:r>
            <a:r>
              <a:rPr lang="en-IN" sz="1050" b="0" dirty="0">
                <a:solidFill>
                  <a:srgbClr val="C586C0"/>
                </a:solidFill>
                <a:effectLst/>
                <a:latin typeface="Courier New" panose="02070309020205020404" pitchFamily="49" charset="0"/>
              </a:rPr>
              <a:t>as</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plt</a:t>
            </a:r>
            <a:br>
              <a:rPr lang="en-IN" sz="1050" b="0" dirty="0">
                <a:solidFill>
                  <a:srgbClr val="D4D4D4"/>
                </a:solidFill>
                <a:effectLst/>
                <a:latin typeface="Courier New" panose="02070309020205020404" pitchFamily="49" charset="0"/>
              </a:rPr>
            </a:br>
            <a:r>
              <a:rPr lang="en-IN" sz="1050" b="0" dirty="0">
                <a:solidFill>
                  <a:srgbClr val="6AA94F"/>
                </a:solidFill>
                <a:effectLst/>
                <a:latin typeface="Courier New" panose="02070309020205020404" pitchFamily="49" charset="0"/>
              </a:rPr>
              <a:t># Scatter plot of actual vs. predicted values</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plt.figure</a:t>
            </a:r>
            <a:r>
              <a:rPr lang="en-IN" sz="1050" b="0" dirty="0">
                <a:solidFill>
                  <a:srgbClr val="DCDCDC"/>
                </a:solidFill>
                <a:effectLst/>
                <a:latin typeface="Courier New" panose="02070309020205020404" pitchFamily="49" charset="0"/>
              </a:rPr>
              <a:t>(</a:t>
            </a:r>
            <a:r>
              <a:rPr lang="en-IN" sz="1050" b="0" dirty="0" err="1">
                <a:solidFill>
                  <a:srgbClr val="D4D4D4"/>
                </a:solidFill>
                <a:effectLst/>
                <a:latin typeface="Courier New" panose="02070309020205020404" pitchFamily="49" charset="0"/>
              </a:rPr>
              <a:t>figsize</a:t>
            </a:r>
            <a:r>
              <a:rPr lang="en-IN" sz="1050" b="0" dirty="0">
                <a:solidFill>
                  <a:srgbClr val="D4D4D4"/>
                </a:solidFill>
                <a:effectLst/>
                <a:latin typeface="Courier New" panose="02070309020205020404" pitchFamily="49" charset="0"/>
              </a:rPr>
              <a:t>=</a:t>
            </a:r>
            <a:r>
              <a:rPr lang="en-IN" sz="1050" b="0" dirty="0">
                <a:solidFill>
                  <a:srgbClr val="DCDCDC"/>
                </a:solidFill>
                <a:effectLst/>
                <a:latin typeface="Courier New" panose="02070309020205020404" pitchFamily="49" charset="0"/>
              </a:rPr>
              <a:t>(</a:t>
            </a:r>
            <a:r>
              <a:rPr lang="en-IN" sz="1050" b="0" dirty="0">
                <a:solidFill>
                  <a:srgbClr val="B5CEA8"/>
                </a:solidFill>
                <a:effectLst/>
                <a:latin typeface="Courier New" panose="02070309020205020404" pitchFamily="49" charset="0"/>
              </a:rPr>
              <a:t>10</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a:solidFill>
                  <a:srgbClr val="B5CEA8"/>
                </a:solidFill>
                <a:effectLst/>
                <a:latin typeface="Courier New" panose="02070309020205020404" pitchFamily="49" charset="0"/>
              </a:rPr>
              <a:t>6</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plt.scatter</a:t>
            </a:r>
            <a:r>
              <a:rPr lang="en-IN" sz="1050" b="0" dirty="0">
                <a:solidFill>
                  <a:srgbClr val="DCDCDC"/>
                </a:solidFill>
                <a:effectLst/>
                <a:latin typeface="Courier New" panose="02070309020205020404" pitchFamily="49" charset="0"/>
              </a:rPr>
              <a:t>(</a:t>
            </a:r>
            <a:r>
              <a:rPr lang="en-IN" sz="1050" b="0" dirty="0" err="1">
                <a:solidFill>
                  <a:srgbClr val="D4D4D4"/>
                </a:solidFill>
                <a:effectLst/>
                <a:latin typeface="Courier New" panose="02070309020205020404" pitchFamily="49" charset="0"/>
              </a:rPr>
              <a:t>y_test</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y_pred</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color</a:t>
            </a:r>
            <a:r>
              <a:rPr lang="en-IN" sz="1050" b="0" dirty="0">
                <a:solidFill>
                  <a:srgbClr val="D4D4D4"/>
                </a:solidFill>
                <a:effectLst/>
                <a:latin typeface="Courier New" panose="02070309020205020404" pitchFamily="49" charset="0"/>
              </a:rPr>
              <a:t>=</a:t>
            </a:r>
            <a:r>
              <a:rPr lang="en-IN" sz="1050" b="0" dirty="0">
                <a:solidFill>
                  <a:srgbClr val="CE9178"/>
                </a:solidFill>
                <a:effectLst/>
                <a:latin typeface="Courier New" panose="02070309020205020404" pitchFamily="49" charset="0"/>
              </a:rPr>
              <a:t>'blue'</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alpha=</a:t>
            </a:r>
            <a:r>
              <a:rPr lang="en-IN" sz="1050" b="0" dirty="0">
                <a:solidFill>
                  <a:srgbClr val="B5CEA8"/>
                </a:solidFill>
                <a:effectLst/>
                <a:latin typeface="Courier New" panose="02070309020205020404" pitchFamily="49" charset="0"/>
              </a:rPr>
              <a:t>0.5</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plt.plot</a:t>
            </a:r>
            <a:r>
              <a:rPr lang="en-IN" sz="1050" b="0" dirty="0">
                <a:solidFill>
                  <a:srgbClr val="DCDCDC"/>
                </a:solidFill>
                <a:effectLst/>
                <a:latin typeface="Courier New" panose="02070309020205020404" pitchFamily="49" charset="0"/>
              </a:rPr>
              <a:t>([</a:t>
            </a:r>
            <a:r>
              <a:rPr lang="en-IN" sz="1050" b="0" dirty="0" err="1">
                <a:solidFill>
                  <a:srgbClr val="D4D4D4"/>
                </a:solidFill>
                <a:effectLst/>
                <a:latin typeface="Courier New" panose="02070309020205020404" pitchFamily="49" charset="0"/>
              </a:rPr>
              <a:t>y_test.</a:t>
            </a:r>
            <a:r>
              <a:rPr lang="en-IN" sz="1050" b="0" dirty="0" err="1">
                <a:solidFill>
                  <a:srgbClr val="DCDCAA"/>
                </a:solidFill>
                <a:effectLst/>
                <a:latin typeface="Courier New" panose="02070309020205020404" pitchFamily="49" charset="0"/>
              </a:rPr>
              <a:t>min</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y_test.</a:t>
            </a:r>
            <a:r>
              <a:rPr lang="en-IN" sz="1050" b="0" dirty="0" err="1">
                <a:solidFill>
                  <a:srgbClr val="DCDCAA"/>
                </a:solidFill>
                <a:effectLst/>
                <a:latin typeface="Courier New" panose="02070309020205020404" pitchFamily="49" charset="0"/>
              </a:rPr>
              <a:t>max</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a:solidFill>
                  <a:srgbClr val="DCDCDC"/>
                </a:solidFill>
                <a:effectLst/>
                <a:latin typeface="Courier New" panose="02070309020205020404" pitchFamily="49" charset="0"/>
              </a:rPr>
              <a:t>[</a:t>
            </a:r>
            <a:r>
              <a:rPr lang="en-IN" sz="1050" b="0" dirty="0" err="1">
                <a:solidFill>
                  <a:srgbClr val="D4D4D4"/>
                </a:solidFill>
                <a:effectLst/>
                <a:latin typeface="Courier New" panose="02070309020205020404" pitchFamily="49" charset="0"/>
              </a:rPr>
              <a:t>y_test.</a:t>
            </a:r>
            <a:r>
              <a:rPr lang="en-IN" sz="1050" b="0" dirty="0" err="1">
                <a:solidFill>
                  <a:srgbClr val="DCDCAA"/>
                </a:solidFill>
                <a:effectLst/>
                <a:latin typeface="Courier New" panose="02070309020205020404" pitchFamily="49" charset="0"/>
              </a:rPr>
              <a:t>min</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y_test.</a:t>
            </a:r>
            <a:r>
              <a:rPr lang="en-IN" sz="1050" b="0" dirty="0" err="1">
                <a:solidFill>
                  <a:srgbClr val="DCDCAA"/>
                </a:solidFill>
                <a:effectLst/>
                <a:latin typeface="Courier New" panose="02070309020205020404" pitchFamily="49" charset="0"/>
              </a:rPr>
              <a:t>max</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a:solidFill>
                  <a:srgbClr val="CE9178"/>
                </a:solidFill>
                <a:effectLst/>
                <a:latin typeface="Courier New" panose="02070309020205020404" pitchFamily="49" charset="0"/>
              </a:rPr>
              <a:t>'r--'</a:t>
            </a:r>
            <a:r>
              <a:rPr lang="en-IN" sz="1050" b="0" dirty="0">
                <a:solidFill>
                  <a:srgbClr val="DCDCDC"/>
                </a:solidFill>
                <a:effectLst/>
                <a:latin typeface="Courier New" panose="02070309020205020404" pitchFamily="49" charset="0"/>
              </a:rPr>
              <a:t>,</a:t>
            </a:r>
            <a:r>
              <a:rPr lang="en-IN" sz="1050" b="0" dirty="0">
                <a:solidFill>
                  <a:srgbClr val="D4D4D4"/>
                </a:solidFill>
                <a:effectLst/>
                <a:latin typeface="Courier New" panose="02070309020205020404" pitchFamily="49" charset="0"/>
              </a:rPr>
              <a:t> </a:t>
            </a:r>
            <a:r>
              <a:rPr lang="en-IN" sz="1050" b="0" dirty="0" err="1">
                <a:solidFill>
                  <a:srgbClr val="D4D4D4"/>
                </a:solidFill>
                <a:effectLst/>
                <a:latin typeface="Courier New" panose="02070309020205020404" pitchFamily="49" charset="0"/>
              </a:rPr>
              <a:t>lw</a:t>
            </a:r>
            <a:r>
              <a:rPr lang="en-IN" sz="1050" b="0" dirty="0">
                <a:solidFill>
                  <a:srgbClr val="D4D4D4"/>
                </a:solidFill>
                <a:effectLst/>
                <a:latin typeface="Courier New" panose="02070309020205020404" pitchFamily="49" charset="0"/>
              </a:rPr>
              <a:t>=</a:t>
            </a:r>
            <a:r>
              <a:rPr lang="en-IN" sz="1050" b="0" dirty="0">
                <a:solidFill>
                  <a:srgbClr val="B5CEA8"/>
                </a:solidFill>
                <a:effectLst/>
                <a:latin typeface="Courier New" panose="02070309020205020404" pitchFamily="49" charset="0"/>
              </a:rPr>
              <a:t>2</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plt.title</a:t>
            </a:r>
            <a:r>
              <a:rPr lang="en-IN" sz="1050" b="0" dirty="0">
                <a:solidFill>
                  <a:srgbClr val="DCDCDC"/>
                </a:solidFill>
                <a:effectLst/>
                <a:latin typeface="Courier New" panose="02070309020205020404" pitchFamily="49" charset="0"/>
              </a:rPr>
              <a:t>(</a:t>
            </a:r>
            <a:r>
              <a:rPr lang="en-IN" sz="1050" b="0" dirty="0">
                <a:solidFill>
                  <a:srgbClr val="CE9178"/>
                </a:solidFill>
                <a:effectLst/>
                <a:latin typeface="Courier New" panose="02070309020205020404" pitchFamily="49" charset="0"/>
              </a:rPr>
              <a:t>'Actual vs Predicted Rented Bike Count'</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plt.xlabel</a:t>
            </a:r>
            <a:r>
              <a:rPr lang="en-IN" sz="1050" b="0" dirty="0">
                <a:solidFill>
                  <a:srgbClr val="DCDCDC"/>
                </a:solidFill>
                <a:effectLst/>
                <a:latin typeface="Courier New" panose="02070309020205020404" pitchFamily="49" charset="0"/>
              </a:rPr>
              <a:t>(</a:t>
            </a:r>
            <a:r>
              <a:rPr lang="en-IN" sz="1050" b="0" dirty="0">
                <a:solidFill>
                  <a:srgbClr val="CE9178"/>
                </a:solidFill>
                <a:effectLst/>
                <a:latin typeface="Courier New" panose="02070309020205020404" pitchFamily="49" charset="0"/>
              </a:rPr>
              <a:t>'Actual Rented Bike Count'</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plt.ylabel</a:t>
            </a:r>
            <a:r>
              <a:rPr lang="en-IN" sz="1050" b="0" dirty="0">
                <a:solidFill>
                  <a:srgbClr val="DCDCDC"/>
                </a:solidFill>
                <a:effectLst/>
                <a:latin typeface="Courier New" panose="02070309020205020404" pitchFamily="49" charset="0"/>
              </a:rPr>
              <a:t>(</a:t>
            </a:r>
            <a:r>
              <a:rPr lang="en-IN" sz="1050" b="0" dirty="0">
                <a:solidFill>
                  <a:srgbClr val="CE9178"/>
                </a:solidFill>
                <a:effectLst/>
                <a:latin typeface="Courier New" panose="02070309020205020404" pitchFamily="49" charset="0"/>
              </a:rPr>
              <a:t>'Predicted Rented Bike Count'</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plt.grid</a:t>
            </a:r>
            <a:r>
              <a:rPr lang="en-IN" sz="1050" b="0" dirty="0">
                <a:solidFill>
                  <a:srgbClr val="DCDCDC"/>
                </a:solidFill>
                <a:effectLst/>
                <a:latin typeface="Courier New" panose="02070309020205020404" pitchFamily="49" charset="0"/>
              </a:rPr>
              <a:t>(</a:t>
            </a:r>
            <a:r>
              <a:rPr lang="en-IN" sz="1050" b="0" dirty="0">
                <a:solidFill>
                  <a:srgbClr val="569CD6"/>
                </a:solidFill>
                <a:effectLst/>
                <a:latin typeface="Courier New" panose="02070309020205020404" pitchFamily="49" charset="0"/>
              </a:rPr>
              <a:t>True</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r>
              <a:rPr lang="en-IN" sz="1050" b="0" dirty="0" err="1">
                <a:solidFill>
                  <a:srgbClr val="D4D4D4"/>
                </a:solidFill>
                <a:effectLst/>
                <a:latin typeface="Courier New" panose="02070309020205020404" pitchFamily="49" charset="0"/>
              </a:rPr>
              <a:t>plt.show</a:t>
            </a:r>
            <a:r>
              <a:rPr lang="en-IN" sz="1050" b="0" dirty="0">
                <a:solidFill>
                  <a:srgbClr val="DCDCDC"/>
                </a:solidFill>
                <a:effectLst/>
                <a:latin typeface="Courier New" panose="02070309020205020404" pitchFamily="49" charset="0"/>
              </a:rPr>
              <a:t>()</a:t>
            </a:r>
            <a:endParaRPr lang="en-IN" sz="1050" b="0" dirty="0">
              <a:solidFill>
                <a:srgbClr val="D4D4D4"/>
              </a:solidFill>
              <a:effectLst/>
              <a:latin typeface="Courier New" panose="02070309020205020404" pitchFamily="49" charset="0"/>
            </a:endParaRPr>
          </a:p>
          <a:p>
            <a:br>
              <a:rPr lang="en-IN" sz="1050" b="0" dirty="0">
                <a:solidFill>
                  <a:srgbClr val="D4D4D4"/>
                </a:solidFill>
                <a:effectLst/>
                <a:latin typeface="Courier New" panose="02070309020205020404" pitchFamily="49" charset="0"/>
              </a:rPr>
            </a:br>
            <a:endParaRPr lang="en-IN" sz="1050" b="0" dirty="0">
              <a:solidFill>
                <a:srgbClr val="D4D4D4"/>
              </a:solidFill>
              <a:effectLst/>
              <a:latin typeface="Courier New" panose="02070309020205020404" pitchFamily="49" charset="0"/>
            </a:endParaRPr>
          </a:p>
        </p:txBody>
      </p:sp>
      <p:sp>
        <p:nvSpPr>
          <p:cNvPr id="3" name="TextBox 2">
            <a:extLst>
              <a:ext uri="{FF2B5EF4-FFF2-40B4-BE49-F238E27FC236}">
                <a16:creationId xmlns:a16="http://schemas.microsoft.com/office/drawing/2014/main" id="{E68B3AF5-6C52-9AE6-845F-05E661CA84C4}"/>
              </a:ext>
            </a:extLst>
          </p:cNvPr>
          <p:cNvSpPr txBox="1"/>
          <p:nvPr/>
        </p:nvSpPr>
        <p:spPr>
          <a:xfrm>
            <a:off x="734122" y="3072824"/>
            <a:ext cx="4620322" cy="1169551"/>
          </a:xfrm>
          <a:prstGeom prst="rect">
            <a:avLst/>
          </a:prstGeom>
          <a:noFill/>
        </p:spPr>
        <p:txBody>
          <a:bodyPr wrap="square">
            <a:spAutoFit/>
          </a:bodyPr>
          <a:lstStyle/>
          <a:p>
            <a:r>
              <a:rPr lang="en-US" b="0" i="0" dirty="0">
                <a:solidFill>
                  <a:srgbClr val="D5D5D5"/>
                </a:solidFill>
                <a:effectLst/>
                <a:latin typeface="Courier New" panose="02070309020205020404" pitchFamily="49" charset="0"/>
              </a:rPr>
              <a:t>Mean Squared Error (MSE): 254612.73004283317 R-squared (R2): 0.3888994859446995 Model Coefficients: [31.43287493 -8.55157035 33.49305828] Model Intercept: 737.9399628886097</a:t>
            </a:r>
            <a:endParaRPr lang="en-IN" dirty="0"/>
          </a:p>
        </p:txBody>
      </p:sp>
    </p:spTree>
    <p:extLst>
      <p:ext uri="{BB962C8B-B14F-4D97-AF65-F5344CB8AC3E}">
        <p14:creationId xmlns:p14="http://schemas.microsoft.com/office/powerpoint/2010/main" val="3356270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DE8D55F-E81F-4A97-B17C-C7056E54F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80772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07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u="sng" dirty="0">
                <a:latin typeface="Modern No. 20" panose="02070704070505020303" pitchFamily="18" charset="0"/>
              </a:rPr>
              <a:t>SUMMARY TABLE MODELS</a:t>
            </a:r>
            <a:endParaRPr b="0" u="sng" dirty="0">
              <a:latin typeface="Modern No. 20" panose="02070704070505020303" pitchFamily="18" charset="0"/>
            </a:endParaRPr>
          </a:p>
        </p:txBody>
      </p:sp>
      <p:sp>
        <p:nvSpPr>
          <p:cNvPr id="5" name="TextBox 4">
            <a:extLst>
              <a:ext uri="{FF2B5EF4-FFF2-40B4-BE49-F238E27FC236}">
                <a16:creationId xmlns:a16="http://schemas.microsoft.com/office/drawing/2014/main" id="{E5527B89-D133-1471-452F-873F8E49C783}"/>
              </a:ext>
            </a:extLst>
          </p:cNvPr>
          <p:cNvSpPr txBox="1"/>
          <p:nvPr/>
        </p:nvSpPr>
        <p:spPr>
          <a:xfrm>
            <a:off x="509285" y="1388626"/>
            <a:ext cx="6817489" cy="3754874"/>
          </a:xfrm>
          <a:prstGeom prst="rect">
            <a:avLst/>
          </a:prstGeom>
          <a:noFill/>
        </p:spPr>
        <p:txBody>
          <a:bodyPr wrap="square">
            <a:spAutoFit/>
          </a:bodyPr>
          <a:lstStyle/>
          <a:p>
            <a:r>
              <a:rPr lang="en-IN" b="0" dirty="0">
                <a:solidFill>
                  <a:srgbClr val="7CA668"/>
                </a:solidFill>
                <a:effectLst/>
                <a:latin typeface="Consolas" panose="020B0609020204030204" pitchFamily="49" charset="0"/>
              </a:rPr>
              <a:t># Summary table of ML models</a:t>
            </a:r>
            <a:endParaRPr lang="en-IN" b="0" dirty="0">
              <a:solidFill>
                <a:srgbClr val="FFFFFF"/>
              </a:solidFill>
              <a:effectLst/>
              <a:latin typeface="Consolas" panose="020B0609020204030204" pitchFamily="49" charset="0"/>
            </a:endParaRPr>
          </a:p>
          <a:p>
            <a:r>
              <a:rPr lang="en-IN" b="0" dirty="0">
                <a:solidFill>
                  <a:srgbClr val="C586C0"/>
                </a:solidFill>
                <a:effectLst/>
                <a:latin typeface="Consolas" panose="020B0609020204030204" pitchFamily="49" charset="0"/>
              </a:rPr>
              <a:t>from</a:t>
            </a:r>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prettytable</a:t>
            </a:r>
            <a:r>
              <a:rPr lang="en-IN" b="0" dirty="0">
                <a:solidFill>
                  <a:srgbClr val="FFFFFF"/>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PrettyTable</a:t>
            </a:r>
            <a:endParaRPr lang="en-IN" b="0" dirty="0">
              <a:solidFill>
                <a:srgbClr val="FFFFFF"/>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data_table</a:t>
            </a:r>
            <a:r>
              <a:rPr lang="en-IN" b="0" dirty="0">
                <a:solidFill>
                  <a:srgbClr val="FFFFFF"/>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FFFFFF"/>
                </a:solidFill>
                <a:effectLst/>
                <a:latin typeface="Consolas" panose="020B0609020204030204" pitchFamily="49" charset="0"/>
              </a:rPr>
              <a:t> </a:t>
            </a:r>
            <a:r>
              <a:rPr lang="en-IN" b="0" dirty="0" err="1">
                <a:solidFill>
                  <a:srgbClr val="FFFFFF"/>
                </a:solidFill>
                <a:effectLst/>
                <a:latin typeface="Consolas" panose="020B0609020204030204" pitchFamily="49" charset="0"/>
              </a:rPr>
              <a:t>PrettyTable</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'SL NO'</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"MODEL_NAME"</a:t>
            </a:r>
            <a:r>
              <a:rPr lang="en-IN" b="0" dirty="0">
                <a:solidFill>
                  <a:srgbClr val="FFFFFF"/>
                </a:solidFill>
                <a:effectLst/>
                <a:latin typeface="Consolas" panose="020B0609020204030204" pitchFamily="49" charset="0"/>
              </a:rPr>
              <a:t>, </a:t>
            </a:r>
            <a:r>
              <a:rPr lang="en-IN" b="0" dirty="0">
                <a:solidFill>
                  <a:srgbClr val="CE9178"/>
                </a:solidFill>
                <a:effectLst/>
                <a:latin typeface="Consolas" panose="020B0609020204030204" pitchFamily="49" charset="0"/>
              </a:rPr>
              <a:t>"MSE"</a:t>
            </a:r>
            <a:r>
              <a:rPr lang="en-IN" b="0" dirty="0">
                <a:solidFill>
                  <a:srgbClr val="FFFFFF"/>
                </a:solidFill>
                <a:effectLst/>
                <a:latin typeface="Consolas" panose="020B0609020204030204" pitchFamily="49" charset="0"/>
              </a:rPr>
              <a:t>, </a:t>
            </a:r>
            <a:r>
              <a:rPr lang="en-IN" b="0" dirty="0">
                <a:solidFill>
                  <a:srgbClr val="CE9178"/>
                </a:solidFill>
                <a:effectLst/>
                <a:latin typeface="Consolas" panose="020B0609020204030204" pitchFamily="49" charset="0"/>
              </a:rPr>
              <a:t>"RMSE"</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"MAE"</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'R^2'</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'Adjusted R^2'</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data_table</a:t>
            </a:r>
            <a:r>
              <a:rPr lang="en-IN" b="0" dirty="0" err="1">
                <a:solidFill>
                  <a:srgbClr val="FFFFFF"/>
                </a:solidFill>
                <a:effectLst/>
                <a:latin typeface="Consolas" panose="020B0609020204030204" pitchFamily="49" charset="0"/>
              </a:rPr>
              <a:t>.add_row</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'1'</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'Linear Regression'</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'155676.033'</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'394.558'</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'301.067'</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'0.550'</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'0.545'</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data_table</a:t>
            </a:r>
            <a:r>
              <a:rPr lang="en-IN" b="0" dirty="0" err="1">
                <a:solidFill>
                  <a:srgbClr val="FFFFFF"/>
                </a:solidFill>
                <a:effectLst/>
                <a:latin typeface="Consolas" panose="020B0609020204030204" pitchFamily="49" charset="0"/>
              </a:rPr>
              <a:t>.add_row</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'2'</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'Lasso Regression'</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'155673.688'</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'394.555'</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'301.060'</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'0.550'</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'0.545'</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data_table</a:t>
            </a:r>
            <a:r>
              <a:rPr lang="en-IN" b="0" dirty="0" err="1">
                <a:solidFill>
                  <a:srgbClr val="FFFFFF"/>
                </a:solidFill>
                <a:effectLst/>
                <a:latin typeface="Consolas" panose="020B0609020204030204" pitchFamily="49" charset="0"/>
              </a:rPr>
              <a:t>.add_row</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'3'</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'Gride Search CV'</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 155675.866'</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'394.557'</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'301.067'</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'0.550'</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'0.545'</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data_table</a:t>
            </a:r>
            <a:r>
              <a:rPr lang="en-IN" b="0" dirty="0" err="1">
                <a:solidFill>
                  <a:srgbClr val="FFFFFF"/>
                </a:solidFill>
                <a:effectLst/>
                <a:latin typeface="Consolas" panose="020B0609020204030204" pitchFamily="49" charset="0"/>
              </a:rPr>
              <a:t>.add_row</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'4'</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'Decision Tree'</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'83584.743'</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'289.110'</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'164.456'</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"0.754"</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'0.751'</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data_table</a:t>
            </a:r>
            <a:r>
              <a:rPr lang="en-IN" b="0" dirty="0" err="1">
                <a:solidFill>
                  <a:srgbClr val="FFFFFF"/>
                </a:solidFill>
                <a:effectLst/>
                <a:latin typeface="Consolas" panose="020B0609020204030204" pitchFamily="49" charset="0"/>
              </a:rPr>
              <a:t>.add_row</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'6'</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'Default_XG boost'</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'44091.547'</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'209.979'</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'131.553'</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'0.872'</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'0.871'</a:t>
            </a:r>
            <a:r>
              <a:rPr lang="en-IN" b="0" dirty="0">
                <a:solidFill>
                  <a:srgbClr val="FFFFFF"/>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data_table</a:t>
            </a:r>
            <a:r>
              <a:rPr lang="en-IN" b="0" dirty="0" err="1">
                <a:solidFill>
                  <a:srgbClr val="FFFFFF"/>
                </a:solidFill>
                <a:effectLst/>
                <a:latin typeface="Consolas" panose="020B0609020204030204" pitchFamily="49" charset="0"/>
              </a:rPr>
              <a:t>.add_row</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'7'</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'Random Forest'</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'42747.144'</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'206.753'</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'128.211'</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"0.876"</a:t>
            </a:r>
            <a:r>
              <a:rPr lang="en-IN" b="0" dirty="0">
                <a:solidFill>
                  <a:srgbClr val="FFFFFF"/>
                </a:solidFill>
                <a:effectLst/>
                <a:latin typeface="Consolas" panose="020B0609020204030204" pitchFamily="49" charset="0"/>
              </a:rPr>
              <a:t>,</a:t>
            </a:r>
            <a:r>
              <a:rPr lang="en-IN" b="0" dirty="0">
                <a:solidFill>
                  <a:srgbClr val="CE9178"/>
                </a:solidFill>
                <a:effectLst/>
                <a:latin typeface="Consolas" panose="020B0609020204030204" pitchFamily="49" charset="0"/>
              </a:rPr>
              <a:t>'0.875'</a:t>
            </a:r>
            <a:r>
              <a:rPr lang="en-IN" b="0" dirty="0">
                <a:solidFill>
                  <a:srgbClr val="FFFFFF"/>
                </a:solidFill>
                <a:effectLst/>
                <a:latin typeface="Consolas" panose="020B0609020204030204" pitchFamily="49" charset="0"/>
              </a:rPr>
              <a:t>])</a:t>
            </a:r>
          </a:p>
          <a:p>
            <a:r>
              <a:rPr lang="en-IN" b="0" dirty="0">
                <a:solidFill>
                  <a:srgbClr val="DCDCAA"/>
                </a:solidFill>
                <a:effectLst/>
                <a:latin typeface="Consolas" panose="020B0609020204030204" pitchFamily="49" charset="0"/>
              </a:rPr>
              <a:t>print</a:t>
            </a:r>
            <a:r>
              <a:rPr lang="en-IN" b="0" dirty="0">
                <a:solidFill>
                  <a:srgbClr val="FFFFFF"/>
                </a:solidFill>
                <a:effectLst/>
                <a:latin typeface="Consolas" panose="020B0609020204030204" pitchFamily="49" charset="0"/>
              </a:rPr>
              <a:t>(</a:t>
            </a:r>
            <a:r>
              <a:rPr lang="en-IN" b="0" dirty="0" err="1">
                <a:solidFill>
                  <a:srgbClr val="9CDCFE"/>
                </a:solidFill>
                <a:effectLst/>
                <a:latin typeface="Consolas" panose="020B0609020204030204" pitchFamily="49" charset="0"/>
              </a:rPr>
              <a:t>data_table</a:t>
            </a:r>
            <a:r>
              <a:rPr lang="en-IN" b="0" dirty="0">
                <a:solidFill>
                  <a:srgbClr val="FFFFFF"/>
                </a:solidFill>
                <a:effectLst/>
                <a:latin typeface="Consolas" panose="020B0609020204030204" pitchFamily="49"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Title 2">
            <a:extLst>
              <a:ext uri="{FF2B5EF4-FFF2-40B4-BE49-F238E27FC236}">
                <a16:creationId xmlns:a16="http://schemas.microsoft.com/office/drawing/2014/main" id="{EE5AF490-234B-E942-EA8E-86D1AB493DD9}"/>
              </a:ext>
            </a:extLst>
          </p:cNvPr>
          <p:cNvSpPr>
            <a:spLocks noGrp="1"/>
          </p:cNvSpPr>
          <p:nvPr>
            <p:ph type="title"/>
          </p:nvPr>
        </p:nvSpPr>
        <p:spPr>
          <a:xfrm>
            <a:off x="0" y="603521"/>
            <a:ext cx="4702200" cy="941400"/>
          </a:xfrm>
        </p:spPr>
        <p:txBody>
          <a:bodyPr/>
          <a:lstStyle/>
          <a:p>
            <a:r>
              <a:rPr lang="en-US" sz="4400" b="1" u="sng" dirty="0">
                <a:latin typeface="Modern No. 20" panose="02070704070505020303" pitchFamily="18" charset="0"/>
              </a:rPr>
              <a:t>RESULT</a:t>
            </a:r>
            <a:endParaRPr lang="en-IN" sz="4400" b="1" u="sng" dirty="0">
              <a:latin typeface="Modern No. 20" panose="02070704070505020303" pitchFamily="18" charset="0"/>
            </a:endParaRPr>
          </a:p>
        </p:txBody>
      </p:sp>
      <p:pic>
        <p:nvPicPr>
          <p:cNvPr id="11" name="Picture 10">
            <a:extLst>
              <a:ext uri="{FF2B5EF4-FFF2-40B4-BE49-F238E27FC236}">
                <a16:creationId xmlns:a16="http://schemas.microsoft.com/office/drawing/2014/main" id="{AB392517-00B6-3035-8627-3DB3E33AEC15}"/>
              </a:ext>
            </a:extLst>
          </p:cNvPr>
          <p:cNvPicPr>
            <a:picLocks noChangeAspect="1"/>
          </p:cNvPicPr>
          <p:nvPr/>
        </p:nvPicPr>
        <p:blipFill>
          <a:blip r:embed="rId3"/>
          <a:stretch>
            <a:fillRect/>
          </a:stretch>
        </p:blipFill>
        <p:spPr>
          <a:xfrm>
            <a:off x="0" y="1731852"/>
            <a:ext cx="9144000" cy="31648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latin typeface="Modern No. 20" panose="02070704070505020303" pitchFamily="18" charset="0"/>
              </a:rPr>
              <a:t>PROBLEM STATEMENT :</a:t>
            </a:r>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155575" indent="0">
              <a:buNone/>
            </a:pPr>
            <a:r>
              <a:rPr lang="en-US" sz="1600" b="1" dirty="0">
                <a:solidFill>
                  <a:schemeClr val="bg2">
                    <a:lumMod val="60000"/>
                    <a:lumOff val="40000"/>
                  </a:schemeClr>
                </a:solidFill>
                <a:effectLst/>
                <a:latin typeface="Consolas" panose="020B0609020204030204" pitchFamily="49" charset="0"/>
              </a:rPr>
              <a:t>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endParaRPr lang="en-US" sz="1600" b="0" dirty="0">
              <a:solidFill>
                <a:schemeClr val="bg2">
                  <a:lumMod val="60000"/>
                  <a:lumOff val="40000"/>
                </a:schemeClr>
              </a:solidFill>
              <a:effectLst/>
              <a:latin typeface="Consolas" panose="020B0609020204030204" pitchFamily="49" charset="0"/>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dirty="0">
                <a:latin typeface="Modern No. 20" panose="02070704070505020303" pitchFamily="18" charset="0"/>
              </a:rPr>
              <a:t>DATA DESCRIPTION :</a:t>
            </a:r>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r>
              <a:rPr lang="en-US" sz="1200" b="1" dirty="0">
                <a:solidFill>
                  <a:srgbClr val="6796E6"/>
                </a:solidFill>
                <a:effectLst/>
                <a:latin typeface="Consolas" panose="020B0609020204030204" pitchFamily="49" charset="0"/>
              </a:rPr>
              <a:t>The dataset contains weather information (Temperature, Humidity, Windspeed, Visibility, Dewpoint, Solar radiation, Snowfall, Rainfall), the number of bikes rented per hour and date </a:t>
            </a:r>
            <a:r>
              <a:rPr lang="en-US" sz="1200" b="1" dirty="0" err="1">
                <a:solidFill>
                  <a:srgbClr val="6796E6"/>
                </a:solidFill>
                <a:effectLst/>
                <a:latin typeface="Consolas" panose="020B0609020204030204" pitchFamily="49" charset="0"/>
              </a:rPr>
              <a:t>informati</a:t>
            </a:r>
            <a:endParaRPr lang="en-US" sz="1200" b="1" dirty="0">
              <a:solidFill>
                <a:srgbClr val="6796E6"/>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Date : year-month-day</a:t>
            </a:r>
            <a:endParaRPr lang="en-US" sz="1200" b="0" dirty="0">
              <a:solidFill>
                <a:srgbClr val="FFFFFF"/>
              </a:solidFill>
              <a:effectLst/>
              <a:latin typeface="Consolas" panose="020B0609020204030204" pitchFamily="49" charset="0"/>
            </a:endParaRPr>
          </a:p>
          <a:p>
            <a:r>
              <a:rPr lang="en-US" sz="1200" dirty="0">
                <a:solidFill>
                  <a:srgbClr val="FFFFFF"/>
                </a:solidFill>
                <a:latin typeface="Consolas" panose="020B0609020204030204" pitchFamily="49" charset="0"/>
              </a:rPr>
              <a:t> </a:t>
            </a:r>
            <a:r>
              <a:rPr lang="en-US" sz="1200" b="1" dirty="0">
                <a:solidFill>
                  <a:srgbClr val="6796E6"/>
                </a:solidFill>
                <a:effectLst/>
                <a:latin typeface="Consolas" panose="020B0609020204030204" pitchFamily="49" charset="0"/>
              </a:rPr>
              <a:t>Rented Bike count - Count of bikes rented  at each hour</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Hour - Hour of he day</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Temperature-Temperature in Celsius</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Humidity - %</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Windspeed - m/s</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Visibility - 10m</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Dew point temperature - Celsius</a:t>
            </a:r>
            <a:endParaRPr lang="en-US" sz="1200" b="0" dirty="0">
              <a:solidFill>
                <a:srgbClr val="FFFFFF"/>
              </a:solidFill>
              <a:effectLst/>
              <a:latin typeface="Consolas" panose="020B0609020204030204" pitchFamily="49" charset="0"/>
            </a:endParaRPr>
          </a:p>
          <a:p>
            <a:r>
              <a:rPr lang="en-US" sz="1200" dirty="0">
                <a:solidFill>
                  <a:srgbClr val="FFFFFF"/>
                </a:solidFill>
                <a:latin typeface="Consolas" panose="020B0609020204030204" pitchFamily="49" charset="0"/>
              </a:rPr>
              <a:t> </a:t>
            </a:r>
            <a:r>
              <a:rPr lang="en-US" sz="1200" b="1" dirty="0">
                <a:solidFill>
                  <a:srgbClr val="6796E6"/>
                </a:solidFill>
                <a:effectLst/>
                <a:latin typeface="Consolas" panose="020B0609020204030204" pitchFamily="49" charset="0"/>
              </a:rPr>
              <a:t>Solar radiation - MJ/m2</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Rainfall - mm</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Snowfall - cm</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Seasons - Winter, Spring, Summer, Autumn</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Holiday - Holiday/No holiday</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 Functional Day - </a:t>
            </a:r>
            <a:r>
              <a:rPr lang="en-US" sz="1200" b="1" dirty="0" err="1">
                <a:solidFill>
                  <a:srgbClr val="6796E6"/>
                </a:solidFill>
                <a:effectLst/>
                <a:latin typeface="Consolas" panose="020B0609020204030204" pitchFamily="49" charset="0"/>
              </a:rPr>
              <a:t>NoFunc</a:t>
            </a:r>
            <a:r>
              <a:rPr lang="en-US" sz="1200" b="1" dirty="0">
                <a:solidFill>
                  <a:srgbClr val="6796E6"/>
                </a:solidFill>
                <a:effectLst/>
                <a:latin typeface="Consolas" panose="020B0609020204030204" pitchFamily="49" charset="0"/>
              </a:rPr>
              <a:t>(Non Functional Hours), Fun(Functional hours)</a:t>
            </a:r>
            <a:endParaRPr lang="en-US" sz="1200" b="0" dirty="0">
              <a:solidFill>
                <a:srgbClr val="FFFFFF"/>
              </a:solidFill>
              <a:effectLst/>
              <a:latin typeface="Consolas" panose="020B0609020204030204" pitchFamily="49" charset="0"/>
            </a:endParaRPr>
          </a:p>
          <a:p>
            <a:r>
              <a:rPr lang="en-US" sz="1200" b="1" dirty="0">
                <a:solidFill>
                  <a:srgbClr val="6796E6"/>
                </a:solidFill>
                <a:effectLst/>
                <a:latin typeface="Consolas" panose="020B0609020204030204" pitchFamily="49" charset="0"/>
              </a:rPr>
              <a:t>on</a:t>
            </a:r>
            <a:endParaRPr lang="en-US" sz="1200" b="0" dirty="0">
              <a:solidFill>
                <a:srgbClr val="FFFFFF"/>
              </a:solidFill>
              <a:effectLst/>
              <a:latin typeface="Consolas" panose="020B0609020204030204" pitchFamily="49" charset="0"/>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848487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1" name="TextBox 20">
            <a:extLst>
              <a:ext uri="{FF2B5EF4-FFF2-40B4-BE49-F238E27FC236}">
                <a16:creationId xmlns:a16="http://schemas.microsoft.com/office/drawing/2014/main" id="{35DFD0F5-C16E-7569-42A1-F06E4FA5EF54}"/>
              </a:ext>
            </a:extLst>
          </p:cNvPr>
          <p:cNvSpPr txBox="1"/>
          <p:nvPr/>
        </p:nvSpPr>
        <p:spPr>
          <a:xfrm>
            <a:off x="2286000" y="587353"/>
            <a:ext cx="4572000" cy="307777"/>
          </a:xfrm>
          <a:prstGeom prst="rect">
            <a:avLst/>
          </a:prstGeom>
          <a:noFill/>
        </p:spPr>
        <p:txBody>
          <a:bodyPr wrap="square">
            <a:spAutoFit/>
          </a:bodyPr>
          <a:lstStyle/>
          <a:p>
            <a:endParaRPr lang="en-IN" dirty="0"/>
          </a:p>
        </p:txBody>
      </p:sp>
      <p:pic>
        <p:nvPicPr>
          <p:cNvPr id="24" name="Picture 23">
            <a:extLst>
              <a:ext uri="{FF2B5EF4-FFF2-40B4-BE49-F238E27FC236}">
                <a16:creationId xmlns:a16="http://schemas.microsoft.com/office/drawing/2014/main" id="{2E4B23BF-FFAB-7B0F-A876-20D3E54C46BF}"/>
              </a:ext>
            </a:extLst>
          </p:cNvPr>
          <p:cNvPicPr>
            <a:picLocks noChangeAspect="1"/>
          </p:cNvPicPr>
          <p:nvPr/>
        </p:nvPicPr>
        <p:blipFill>
          <a:blip r:embed="rId4"/>
          <a:stretch>
            <a:fillRect/>
          </a:stretch>
        </p:blipFill>
        <p:spPr>
          <a:xfrm>
            <a:off x="0" y="0"/>
            <a:ext cx="3324225" cy="2514600"/>
          </a:xfrm>
          <a:prstGeom prst="rect">
            <a:avLst/>
          </a:prstGeom>
        </p:spPr>
      </p:pic>
      <p:pic>
        <p:nvPicPr>
          <p:cNvPr id="26" name="Picture 25">
            <a:extLst>
              <a:ext uri="{FF2B5EF4-FFF2-40B4-BE49-F238E27FC236}">
                <a16:creationId xmlns:a16="http://schemas.microsoft.com/office/drawing/2014/main" id="{B583435A-5B2E-0BEC-AB56-A42A86DF6786}"/>
              </a:ext>
            </a:extLst>
          </p:cNvPr>
          <p:cNvPicPr>
            <a:picLocks noChangeAspect="1"/>
          </p:cNvPicPr>
          <p:nvPr/>
        </p:nvPicPr>
        <p:blipFill>
          <a:blip r:embed="rId5"/>
          <a:stretch>
            <a:fillRect/>
          </a:stretch>
        </p:blipFill>
        <p:spPr>
          <a:xfrm>
            <a:off x="3324225" y="0"/>
            <a:ext cx="3324225" cy="2514600"/>
          </a:xfrm>
          <a:prstGeom prst="rect">
            <a:avLst/>
          </a:prstGeom>
        </p:spPr>
      </p:pic>
      <p:pic>
        <p:nvPicPr>
          <p:cNvPr id="28" name="Picture 27">
            <a:extLst>
              <a:ext uri="{FF2B5EF4-FFF2-40B4-BE49-F238E27FC236}">
                <a16:creationId xmlns:a16="http://schemas.microsoft.com/office/drawing/2014/main" id="{23490470-DC62-4A91-7C4A-9AD963880DD8}"/>
              </a:ext>
            </a:extLst>
          </p:cNvPr>
          <p:cNvPicPr>
            <a:picLocks noChangeAspect="1"/>
          </p:cNvPicPr>
          <p:nvPr/>
        </p:nvPicPr>
        <p:blipFill>
          <a:blip r:embed="rId6"/>
          <a:stretch>
            <a:fillRect/>
          </a:stretch>
        </p:blipFill>
        <p:spPr>
          <a:xfrm>
            <a:off x="-1" y="2514600"/>
            <a:ext cx="3324225" cy="2514600"/>
          </a:xfrm>
          <a:prstGeom prst="rect">
            <a:avLst/>
          </a:prstGeom>
        </p:spPr>
      </p:pic>
      <p:sp>
        <p:nvSpPr>
          <p:cNvPr id="30" name="TextBox 29">
            <a:extLst>
              <a:ext uri="{FF2B5EF4-FFF2-40B4-BE49-F238E27FC236}">
                <a16:creationId xmlns:a16="http://schemas.microsoft.com/office/drawing/2014/main" id="{AD8691C4-5758-A3FA-7D00-9BC4D8198549}"/>
              </a:ext>
            </a:extLst>
          </p:cNvPr>
          <p:cNvSpPr txBox="1"/>
          <p:nvPr/>
        </p:nvSpPr>
        <p:spPr>
          <a:xfrm>
            <a:off x="3627120" y="2654809"/>
            <a:ext cx="5516880" cy="1815882"/>
          </a:xfrm>
          <a:prstGeom prst="rect">
            <a:avLst/>
          </a:prstGeom>
          <a:noFill/>
        </p:spPr>
        <p:txBody>
          <a:bodyPr wrap="square">
            <a:spAutoFit/>
          </a:bodyPr>
          <a:lstStyle/>
          <a:p>
            <a:r>
              <a:rPr lang="en-US" b="1" dirty="0">
                <a:solidFill>
                  <a:srgbClr val="D0E0EE"/>
                </a:solidFill>
                <a:effectLst/>
                <a:latin typeface="Consolas" panose="020B0609020204030204" pitchFamily="49" charset="0"/>
              </a:rPr>
              <a:t>From the above graphs we can say</a:t>
            </a:r>
            <a:endParaRPr lang="en-US" b="0" dirty="0">
              <a:solidFill>
                <a:srgbClr val="D0E0EE"/>
              </a:solidFill>
              <a:effectLst/>
              <a:latin typeface="Consolas" panose="020B0609020204030204" pitchFamily="49" charset="0"/>
            </a:endParaRPr>
          </a:p>
          <a:p>
            <a:r>
              <a:rPr lang="en-US" b="0" dirty="0">
                <a:solidFill>
                  <a:srgbClr val="D0E0EE"/>
                </a:solidFill>
                <a:effectLst/>
                <a:latin typeface="Consolas" panose="020B0609020204030204" pitchFamily="49" charset="0"/>
              </a:rPr>
              <a:t>*   Most number of Bikes are rented in </a:t>
            </a:r>
            <a:r>
              <a:rPr lang="en-US" b="1" dirty="0">
                <a:solidFill>
                  <a:srgbClr val="D0E0EE"/>
                </a:solidFill>
                <a:effectLst/>
                <a:latin typeface="Consolas" panose="020B0609020204030204" pitchFamily="49" charset="0"/>
              </a:rPr>
              <a:t>Summer</a:t>
            </a:r>
            <a:r>
              <a:rPr lang="en-US" b="0" dirty="0">
                <a:solidFill>
                  <a:srgbClr val="D0E0EE"/>
                </a:solidFill>
                <a:effectLst/>
                <a:latin typeface="Consolas" panose="020B0609020204030204" pitchFamily="49" charset="0"/>
              </a:rPr>
              <a:t>, followed by </a:t>
            </a:r>
            <a:r>
              <a:rPr lang="en-US" b="1" dirty="0">
                <a:solidFill>
                  <a:srgbClr val="D0E0EE"/>
                </a:solidFill>
                <a:effectLst/>
                <a:latin typeface="Consolas" panose="020B0609020204030204" pitchFamily="49" charset="0"/>
              </a:rPr>
              <a:t>Autumn</a:t>
            </a:r>
            <a:r>
              <a:rPr lang="en-US" b="0" dirty="0">
                <a:solidFill>
                  <a:srgbClr val="D0E0EE"/>
                </a:solidFill>
                <a:effectLst/>
                <a:latin typeface="Consolas" panose="020B0609020204030204" pitchFamily="49" charset="0"/>
              </a:rPr>
              <a:t> and </a:t>
            </a:r>
            <a:r>
              <a:rPr lang="en-US" b="1" dirty="0">
                <a:solidFill>
                  <a:srgbClr val="D0E0EE"/>
                </a:solidFill>
                <a:effectLst/>
                <a:latin typeface="Consolas" panose="020B0609020204030204" pitchFamily="49" charset="0"/>
              </a:rPr>
              <a:t>Spring</a:t>
            </a:r>
            <a:r>
              <a:rPr lang="en-US" b="0" dirty="0">
                <a:solidFill>
                  <a:srgbClr val="D0E0EE"/>
                </a:solidFill>
                <a:effectLst/>
                <a:latin typeface="Consolas" panose="020B0609020204030204" pitchFamily="49" charset="0"/>
              </a:rPr>
              <a:t> and </a:t>
            </a:r>
            <a:r>
              <a:rPr lang="en-US" b="1" dirty="0">
                <a:solidFill>
                  <a:srgbClr val="D0E0EE"/>
                </a:solidFill>
                <a:effectLst/>
                <a:latin typeface="Consolas" panose="020B0609020204030204" pitchFamily="49" charset="0"/>
              </a:rPr>
              <a:t>Winter</a:t>
            </a:r>
            <a:endParaRPr lang="en-US" b="0" dirty="0">
              <a:solidFill>
                <a:srgbClr val="D0E0EE"/>
              </a:solidFill>
              <a:effectLst/>
              <a:latin typeface="Consolas" panose="020B0609020204030204" pitchFamily="49" charset="0"/>
            </a:endParaRPr>
          </a:p>
          <a:p>
            <a:br>
              <a:rPr lang="en-US" b="0" dirty="0">
                <a:solidFill>
                  <a:srgbClr val="D0E0EE"/>
                </a:solidFill>
                <a:effectLst/>
                <a:latin typeface="Consolas" panose="020B0609020204030204" pitchFamily="49" charset="0"/>
              </a:rPr>
            </a:br>
            <a:r>
              <a:rPr lang="en-US" b="0" dirty="0">
                <a:solidFill>
                  <a:srgbClr val="D0E0EE"/>
                </a:solidFill>
                <a:effectLst/>
                <a:latin typeface="Consolas" panose="020B0609020204030204" pitchFamily="49" charset="0"/>
              </a:rPr>
              <a:t>*   People prefer booking bikes on </a:t>
            </a:r>
            <a:r>
              <a:rPr lang="en-US" b="1" dirty="0">
                <a:solidFill>
                  <a:srgbClr val="D0E0EE"/>
                </a:solidFill>
                <a:effectLst/>
                <a:latin typeface="Consolas" panose="020B0609020204030204" pitchFamily="49" charset="0"/>
              </a:rPr>
              <a:t>Working days</a:t>
            </a:r>
            <a:r>
              <a:rPr lang="en-US" b="0" dirty="0">
                <a:solidFill>
                  <a:srgbClr val="D0E0EE"/>
                </a:solidFill>
                <a:effectLst/>
                <a:latin typeface="Consolas" panose="020B0609020204030204" pitchFamily="49" charset="0"/>
              </a:rPr>
              <a:t> more than the </a:t>
            </a:r>
            <a:r>
              <a:rPr lang="en-US" b="1" dirty="0">
                <a:solidFill>
                  <a:srgbClr val="D0E0EE"/>
                </a:solidFill>
                <a:effectLst/>
                <a:latin typeface="Consolas" panose="020B0609020204030204" pitchFamily="49" charset="0"/>
              </a:rPr>
              <a:t>Holidays</a:t>
            </a:r>
            <a:endParaRPr lang="en-US" b="0" dirty="0">
              <a:solidFill>
                <a:srgbClr val="D0E0EE"/>
              </a:solidFill>
              <a:effectLst/>
              <a:latin typeface="Consolas" panose="020B0609020204030204" pitchFamily="49" charset="0"/>
            </a:endParaRPr>
          </a:p>
          <a:p>
            <a:br>
              <a:rPr lang="en-US" b="0" dirty="0">
                <a:solidFill>
                  <a:srgbClr val="D0E0EE"/>
                </a:solidFill>
                <a:effectLst/>
                <a:latin typeface="Consolas" panose="020B0609020204030204" pitchFamily="49" charset="0"/>
              </a:rPr>
            </a:br>
            <a:r>
              <a:rPr lang="en-US" b="0" dirty="0">
                <a:solidFill>
                  <a:srgbClr val="D0E0EE"/>
                </a:solidFill>
                <a:effectLst/>
                <a:latin typeface="Consolas" panose="020B0609020204030204" pitchFamily="49" charset="0"/>
              </a:rPr>
              <a:t>*   All the bikes were rented on the </a:t>
            </a:r>
            <a:r>
              <a:rPr lang="en-US" b="1" dirty="0">
                <a:solidFill>
                  <a:srgbClr val="D0E0EE"/>
                </a:solidFill>
                <a:effectLst/>
                <a:latin typeface="Consolas" panose="020B0609020204030204" pitchFamily="49" charset="0"/>
              </a:rPr>
              <a:t>functioning day</a:t>
            </a:r>
            <a:endParaRPr lang="en-US" b="0" dirty="0">
              <a:solidFill>
                <a:srgbClr val="D0E0EE"/>
              </a:solidFill>
              <a:effectLst/>
              <a:latin typeface="Consolas" panose="020B0609020204030204" pitchFamily="49"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pic>
        <p:nvPicPr>
          <p:cNvPr id="7" name="Picture 6">
            <a:extLst>
              <a:ext uri="{FF2B5EF4-FFF2-40B4-BE49-F238E27FC236}">
                <a16:creationId xmlns:a16="http://schemas.microsoft.com/office/drawing/2014/main" id="{BDDEA216-C296-5E17-5A7D-271A4A9840A9}"/>
              </a:ext>
            </a:extLst>
          </p:cNvPr>
          <p:cNvPicPr>
            <a:picLocks noChangeAspect="1"/>
          </p:cNvPicPr>
          <p:nvPr/>
        </p:nvPicPr>
        <p:blipFill>
          <a:blip r:embed="rId4"/>
          <a:stretch>
            <a:fillRect/>
          </a:stretch>
        </p:blipFill>
        <p:spPr>
          <a:xfrm>
            <a:off x="0" y="14868"/>
            <a:ext cx="5448300" cy="2495550"/>
          </a:xfrm>
          <a:prstGeom prst="rect">
            <a:avLst/>
          </a:prstGeom>
        </p:spPr>
      </p:pic>
      <p:sp>
        <p:nvSpPr>
          <p:cNvPr id="9" name="TextBox 8">
            <a:extLst>
              <a:ext uri="{FF2B5EF4-FFF2-40B4-BE49-F238E27FC236}">
                <a16:creationId xmlns:a16="http://schemas.microsoft.com/office/drawing/2014/main" id="{54432F7B-3F5B-C891-FE99-3C63407C8495}"/>
              </a:ext>
            </a:extLst>
          </p:cNvPr>
          <p:cNvSpPr txBox="1"/>
          <p:nvPr/>
        </p:nvSpPr>
        <p:spPr>
          <a:xfrm>
            <a:off x="4242816" y="2594610"/>
            <a:ext cx="4523232" cy="2677656"/>
          </a:xfrm>
          <a:prstGeom prst="rect">
            <a:avLst/>
          </a:prstGeom>
          <a:noFill/>
        </p:spPr>
        <p:txBody>
          <a:bodyPr wrap="square">
            <a:spAutoFit/>
          </a:bodyPr>
          <a:lstStyle/>
          <a:p>
            <a:br>
              <a:rPr lang="en-US" b="0" dirty="0">
                <a:solidFill>
                  <a:srgbClr val="FFFF00"/>
                </a:solidFill>
                <a:effectLst/>
                <a:latin typeface="Consolas" panose="020B0609020204030204" pitchFamily="49" charset="0"/>
              </a:rPr>
            </a:br>
            <a:br>
              <a:rPr lang="en-US" b="0" dirty="0">
                <a:solidFill>
                  <a:srgbClr val="FFFF00"/>
                </a:solidFill>
                <a:effectLst/>
                <a:latin typeface="Consolas" panose="020B0609020204030204" pitchFamily="49" charset="0"/>
              </a:rPr>
            </a:br>
            <a:r>
              <a:rPr lang="en-US" b="0" dirty="0">
                <a:solidFill>
                  <a:srgbClr val="FFFF00"/>
                </a:solidFill>
                <a:effectLst/>
                <a:latin typeface="Consolas" panose="020B0609020204030204" pitchFamily="49" charset="0"/>
              </a:rPr>
              <a:t>*   June is the most preferred Month for bike sharing with around </a:t>
            </a:r>
            <a:r>
              <a:rPr lang="en-US" b="1" dirty="0">
                <a:solidFill>
                  <a:srgbClr val="FFFF00"/>
                </a:solidFill>
                <a:effectLst/>
                <a:latin typeface="Consolas" panose="020B0609020204030204" pitchFamily="49" charset="0"/>
              </a:rPr>
              <a:t>**</a:t>
            </a:r>
            <a:r>
              <a:rPr lang="en-US" b="1" dirty="0">
                <a:solidFill>
                  <a:schemeClr val="bg1"/>
                </a:solidFill>
                <a:effectLst/>
                <a:latin typeface="Consolas" panose="020B0609020204030204" pitchFamily="49" charset="0"/>
              </a:rPr>
              <a:t>896K</a:t>
            </a:r>
            <a:r>
              <a:rPr lang="en-US" b="1" dirty="0">
                <a:solidFill>
                  <a:srgbClr val="FFFF00"/>
                </a:solidFill>
                <a:effectLst/>
                <a:latin typeface="Consolas" panose="020B0609020204030204" pitchFamily="49" charset="0"/>
              </a:rPr>
              <a:t>**</a:t>
            </a:r>
            <a:r>
              <a:rPr lang="en-US" b="0" dirty="0">
                <a:solidFill>
                  <a:srgbClr val="FFFF00"/>
                </a:solidFill>
                <a:effectLst/>
                <a:latin typeface="Consolas" panose="020B0609020204030204" pitchFamily="49" charset="0"/>
              </a:rPr>
              <a:t> bike shared.</a:t>
            </a:r>
          </a:p>
          <a:p>
            <a:r>
              <a:rPr lang="en-US" b="0" dirty="0">
                <a:solidFill>
                  <a:srgbClr val="FFFF00"/>
                </a:solidFill>
                <a:effectLst/>
                <a:latin typeface="Consolas" panose="020B0609020204030204" pitchFamily="49" charset="0"/>
              </a:rPr>
              <a:t>*   July and May are the second best with total sharing of </a:t>
            </a:r>
            <a:r>
              <a:rPr lang="en-US" b="1" dirty="0">
                <a:solidFill>
                  <a:srgbClr val="FFFF00"/>
                </a:solidFill>
                <a:effectLst/>
                <a:latin typeface="Consolas" panose="020B0609020204030204" pitchFamily="49" charset="0"/>
              </a:rPr>
              <a:t>**</a:t>
            </a:r>
            <a:r>
              <a:rPr lang="en-US" b="1" dirty="0">
                <a:solidFill>
                  <a:schemeClr val="bg1"/>
                </a:solidFill>
                <a:effectLst/>
                <a:latin typeface="Consolas" panose="020B0609020204030204" pitchFamily="49" charset="0"/>
              </a:rPr>
              <a:t>734K</a:t>
            </a:r>
            <a:r>
              <a:rPr lang="en-US" b="1" dirty="0">
                <a:solidFill>
                  <a:srgbClr val="FFFF00"/>
                </a:solidFill>
                <a:effectLst/>
                <a:latin typeface="Consolas" panose="020B0609020204030204" pitchFamily="49" charset="0"/>
              </a:rPr>
              <a:t>**</a:t>
            </a:r>
            <a:r>
              <a:rPr lang="en-US" b="0" dirty="0">
                <a:solidFill>
                  <a:srgbClr val="FFFF00"/>
                </a:solidFill>
                <a:effectLst/>
                <a:latin typeface="Consolas" panose="020B0609020204030204" pitchFamily="49" charset="0"/>
              </a:rPr>
              <a:t> and </a:t>
            </a:r>
            <a:r>
              <a:rPr lang="en-US" b="1" dirty="0">
                <a:solidFill>
                  <a:srgbClr val="FFFF00"/>
                </a:solidFill>
                <a:effectLst/>
                <a:latin typeface="Consolas" panose="020B0609020204030204" pitchFamily="49" charset="0"/>
              </a:rPr>
              <a:t>**</a:t>
            </a:r>
            <a:r>
              <a:rPr lang="en-US" b="1" dirty="0">
                <a:solidFill>
                  <a:schemeClr val="bg1"/>
                </a:solidFill>
                <a:effectLst/>
                <a:latin typeface="Consolas" panose="020B0609020204030204" pitchFamily="49" charset="0"/>
              </a:rPr>
              <a:t>707K</a:t>
            </a:r>
            <a:r>
              <a:rPr lang="en-US" b="1" dirty="0">
                <a:solidFill>
                  <a:srgbClr val="FFFF00"/>
                </a:solidFill>
                <a:effectLst/>
                <a:latin typeface="Consolas" panose="020B0609020204030204" pitchFamily="49" charset="0"/>
              </a:rPr>
              <a:t>**</a:t>
            </a:r>
            <a:r>
              <a:rPr lang="en-US" b="0" dirty="0">
                <a:solidFill>
                  <a:srgbClr val="FFFF00"/>
                </a:solidFill>
                <a:effectLst/>
                <a:latin typeface="Consolas" panose="020B0609020204030204" pitchFamily="49" charset="0"/>
              </a:rPr>
              <a:t>.</a:t>
            </a:r>
            <a:br>
              <a:rPr lang="en-US" b="0" dirty="0">
                <a:solidFill>
                  <a:srgbClr val="FFFF00"/>
                </a:solidFill>
                <a:effectLst/>
                <a:latin typeface="Consolas" panose="020B0609020204030204" pitchFamily="49" charset="0"/>
              </a:rPr>
            </a:br>
            <a:r>
              <a:rPr lang="en-US" b="0" dirty="0">
                <a:solidFill>
                  <a:srgbClr val="FFFF00"/>
                </a:solidFill>
                <a:effectLst/>
                <a:latin typeface="Consolas" panose="020B0609020204030204" pitchFamily="49" charset="0"/>
              </a:rPr>
              <a:t>*   Bike sharing was least in December and January with , </a:t>
            </a:r>
            <a:r>
              <a:rPr lang="en-US" b="1" dirty="0">
                <a:solidFill>
                  <a:srgbClr val="FFFF00"/>
                </a:solidFill>
                <a:effectLst/>
                <a:latin typeface="Consolas" panose="020B0609020204030204" pitchFamily="49" charset="0"/>
              </a:rPr>
              <a:t>**</a:t>
            </a:r>
            <a:r>
              <a:rPr lang="en-US" b="1" dirty="0">
                <a:solidFill>
                  <a:schemeClr val="bg1"/>
                </a:solidFill>
                <a:effectLst/>
                <a:latin typeface="Consolas" panose="020B0609020204030204" pitchFamily="49" charset="0"/>
              </a:rPr>
              <a:t>185K</a:t>
            </a:r>
            <a:r>
              <a:rPr lang="en-US" b="1" dirty="0">
                <a:solidFill>
                  <a:srgbClr val="FFFF00"/>
                </a:solidFill>
                <a:effectLst/>
                <a:latin typeface="Consolas" panose="020B0609020204030204" pitchFamily="49" charset="0"/>
              </a:rPr>
              <a:t>**</a:t>
            </a:r>
            <a:r>
              <a:rPr lang="en-US" b="0" dirty="0">
                <a:solidFill>
                  <a:srgbClr val="FFFF00"/>
                </a:solidFill>
                <a:effectLst/>
                <a:latin typeface="Consolas" panose="020B0609020204030204" pitchFamily="49" charset="0"/>
              </a:rPr>
              <a:t> and </a:t>
            </a:r>
            <a:r>
              <a:rPr lang="en-US" b="1" dirty="0">
                <a:solidFill>
                  <a:srgbClr val="FFFF00"/>
                </a:solidFill>
                <a:effectLst/>
                <a:latin typeface="Consolas" panose="020B0609020204030204" pitchFamily="49" charset="0"/>
              </a:rPr>
              <a:t>**</a:t>
            </a:r>
            <a:r>
              <a:rPr lang="en-US" b="1" dirty="0">
                <a:solidFill>
                  <a:schemeClr val="bg1"/>
                </a:solidFill>
                <a:effectLst/>
                <a:latin typeface="Consolas" panose="020B0609020204030204" pitchFamily="49" charset="0"/>
              </a:rPr>
              <a:t>150K</a:t>
            </a:r>
            <a:r>
              <a:rPr lang="en-US" b="1" dirty="0">
                <a:solidFill>
                  <a:srgbClr val="FFFF00"/>
                </a:solidFill>
                <a:effectLst/>
                <a:latin typeface="Consolas" panose="020B0609020204030204" pitchFamily="49" charset="0"/>
              </a:rPr>
              <a:t>**</a:t>
            </a:r>
            <a:r>
              <a:rPr lang="en-US" b="0" dirty="0">
                <a:solidFill>
                  <a:srgbClr val="FFFF00"/>
                </a:solidFill>
                <a:effectLst/>
                <a:latin typeface="Consolas" panose="020B0609020204030204" pitchFamily="49" charset="0"/>
              </a:rPr>
              <a:t>.</a:t>
            </a:r>
          </a:p>
          <a:p>
            <a:br>
              <a:rPr lang="en-US" b="0" dirty="0">
                <a:solidFill>
                  <a:srgbClr val="FFFF00"/>
                </a:solidFill>
                <a:effectLst/>
                <a:latin typeface="Consolas" panose="020B0609020204030204" pitchFamily="49" charset="0"/>
              </a:rPr>
            </a:br>
            <a:br>
              <a:rPr lang="en-US" b="0" dirty="0">
                <a:solidFill>
                  <a:srgbClr val="FFFF00"/>
                </a:solidFill>
                <a:effectLst/>
                <a:latin typeface="Consolas" panose="020B0609020204030204" pitchFamily="49" charset="0"/>
              </a:rPr>
            </a:br>
            <a:endParaRPr lang="en-US" b="0" dirty="0">
              <a:solidFill>
                <a:srgbClr val="FFFF00"/>
              </a:solidFill>
              <a:effectLst/>
              <a:latin typeface="Consolas" panose="020B0609020204030204"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099AAAE0-7EBE-CFA8-5396-51E3FA423F05}"/>
              </a:ext>
            </a:extLst>
          </p:cNvPr>
          <p:cNvPicPr>
            <a:picLocks noChangeAspect="1"/>
          </p:cNvPicPr>
          <p:nvPr/>
        </p:nvPicPr>
        <p:blipFill>
          <a:blip r:embed="rId4"/>
          <a:stretch>
            <a:fillRect/>
          </a:stretch>
        </p:blipFill>
        <p:spPr>
          <a:xfrm>
            <a:off x="1" y="3"/>
            <a:ext cx="3108960" cy="2067098"/>
          </a:xfrm>
          <a:prstGeom prst="rect">
            <a:avLst/>
          </a:prstGeom>
        </p:spPr>
      </p:pic>
      <p:pic>
        <p:nvPicPr>
          <p:cNvPr id="5" name="Picture 4">
            <a:extLst>
              <a:ext uri="{FF2B5EF4-FFF2-40B4-BE49-F238E27FC236}">
                <a16:creationId xmlns:a16="http://schemas.microsoft.com/office/drawing/2014/main" id="{629717FD-4486-29D9-7D06-5C53ECCE9BB2}"/>
              </a:ext>
            </a:extLst>
          </p:cNvPr>
          <p:cNvPicPr>
            <a:picLocks noChangeAspect="1"/>
          </p:cNvPicPr>
          <p:nvPr/>
        </p:nvPicPr>
        <p:blipFill>
          <a:blip r:embed="rId5"/>
          <a:stretch>
            <a:fillRect/>
          </a:stretch>
        </p:blipFill>
        <p:spPr>
          <a:xfrm>
            <a:off x="1" y="2067101"/>
            <a:ext cx="3425954" cy="1952793"/>
          </a:xfrm>
          <a:prstGeom prst="rect">
            <a:avLst/>
          </a:prstGeom>
        </p:spPr>
      </p:pic>
      <p:pic>
        <p:nvPicPr>
          <p:cNvPr id="7" name="Picture 6">
            <a:extLst>
              <a:ext uri="{FF2B5EF4-FFF2-40B4-BE49-F238E27FC236}">
                <a16:creationId xmlns:a16="http://schemas.microsoft.com/office/drawing/2014/main" id="{5A5FB8A5-D35E-C359-3D18-D837CEB7DEF9}"/>
              </a:ext>
            </a:extLst>
          </p:cNvPr>
          <p:cNvPicPr>
            <a:picLocks noChangeAspect="1"/>
          </p:cNvPicPr>
          <p:nvPr/>
        </p:nvPicPr>
        <p:blipFill>
          <a:blip r:embed="rId6"/>
          <a:stretch>
            <a:fillRect/>
          </a:stretch>
        </p:blipFill>
        <p:spPr>
          <a:xfrm>
            <a:off x="3108959" y="3"/>
            <a:ext cx="3108960" cy="2067098"/>
          </a:xfrm>
          <a:prstGeom prst="rect">
            <a:avLst/>
          </a:prstGeom>
        </p:spPr>
      </p:pic>
      <p:pic>
        <p:nvPicPr>
          <p:cNvPr id="9" name="Picture 8">
            <a:extLst>
              <a:ext uri="{FF2B5EF4-FFF2-40B4-BE49-F238E27FC236}">
                <a16:creationId xmlns:a16="http://schemas.microsoft.com/office/drawing/2014/main" id="{4EB20E3F-4CAC-3FAB-04BB-70D3C14AE01A}"/>
              </a:ext>
            </a:extLst>
          </p:cNvPr>
          <p:cNvPicPr>
            <a:picLocks noChangeAspect="1"/>
          </p:cNvPicPr>
          <p:nvPr/>
        </p:nvPicPr>
        <p:blipFill>
          <a:blip r:embed="rId7"/>
          <a:stretch>
            <a:fillRect/>
          </a:stretch>
        </p:blipFill>
        <p:spPr>
          <a:xfrm>
            <a:off x="3414867" y="2042139"/>
            <a:ext cx="2900396" cy="1928428"/>
          </a:xfrm>
          <a:prstGeom prst="rect">
            <a:avLst/>
          </a:prstGeom>
        </p:spPr>
      </p:pic>
      <p:pic>
        <p:nvPicPr>
          <p:cNvPr id="11" name="Picture 10">
            <a:extLst>
              <a:ext uri="{FF2B5EF4-FFF2-40B4-BE49-F238E27FC236}">
                <a16:creationId xmlns:a16="http://schemas.microsoft.com/office/drawing/2014/main" id="{0DC52FAE-B4E6-D058-2F72-E627EE3BE5E2}"/>
              </a:ext>
            </a:extLst>
          </p:cNvPr>
          <p:cNvPicPr>
            <a:picLocks noChangeAspect="1"/>
          </p:cNvPicPr>
          <p:nvPr/>
        </p:nvPicPr>
        <p:blipFill>
          <a:blip r:embed="rId8"/>
          <a:stretch>
            <a:fillRect/>
          </a:stretch>
        </p:blipFill>
        <p:spPr>
          <a:xfrm>
            <a:off x="6143471" y="13528"/>
            <a:ext cx="3000529" cy="2053573"/>
          </a:xfrm>
          <a:prstGeom prst="rect">
            <a:avLst/>
          </a:prstGeom>
        </p:spPr>
      </p:pic>
      <p:pic>
        <p:nvPicPr>
          <p:cNvPr id="13" name="Picture 12">
            <a:extLst>
              <a:ext uri="{FF2B5EF4-FFF2-40B4-BE49-F238E27FC236}">
                <a16:creationId xmlns:a16="http://schemas.microsoft.com/office/drawing/2014/main" id="{E1322DD8-100F-A89A-2467-EF9793B4C76F}"/>
              </a:ext>
            </a:extLst>
          </p:cNvPr>
          <p:cNvPicPr>
            <a:picLocks noChangeAspect="1"/>
          </p:cNvPicPr>
          <p:nvPr/>
        </p:nvPicPr>
        <p:blipFill>
          <a:blip r:embed="rId9"/>
          <a:stretch>
            <a:fillRect/>
          </a:stretch>
        </p:blipFill>
        <p:spPr>
          <a:xfrm>
            <a:off x="6315263" y="2067102"/>
            <a:ext cx="2820271" cy="1878502"/>
          </a:xfrm>
          <a:prstGeom prst="rect">
            <a:avLst/>
          </a:prstGeom>
        </p:spPr>
      </p:pic>
      <p:sp>
        <p:nvSpPr>
          <p:cNvPr id="15" name="TextBox 14">
            <a:extLst>
              <a:ext uri="{FF2B5EF4-FFF2-40B4-BE49-F238E27FC236}">
                <a16:creationId xmlns:a16="http://schemas.microsoft.com/office/drawing/2014/main" id="{CDC93588-8200-DCDC-C149-48DE66CE71EC}"/>
              </a:ext>
            </a:extLst>
          </p:cNvPr>
          <p:cNvSpPr txBox="1"/>
          <p:nvPr/>
        </p:nvSpPr>
        <p:spPr>
          <a:xfrm>
            <a:off x="0" y="4045782"/>
            <a:ext cx="9144000" cy="1138773"/>
          </a:xfrm>
          <a:prstGeom prst="rect">
            <a:avLst/>
          </a:prstGeom>
          <a:noFill/>
        </p:spPr>
        <p:txBody>
          <a:bodyPr wrap="square">
            <a:spAutoFit/>
          </a:bodyPr>
          <a:lstStyle/>
          <a:p>
            <a:r>
              <a:rPr lang="en-US" sz="400" b="0" dirty="0">
                <a:solidFill>
                  <a:srgbClr val="FFFFFF"/>
                </a:solidFill>
                <a:effectLst/>
                <a:latin typeface="Consolas" panose="020B0609020204030204" pitchFamily="49" charset="0"/>
              </a:rPr>
              <a:t>*   Bike sharing is at its peak between </a:t>
            </a:r>
            <a:r>
              <a:rPr lang="en-US" sz="400" b="1" dirty="0">
                <a:solidFill>
                  <a:srgbClr val="FFFFFF"/>
                </a:solidFill>
                <a:effectLst/>
                <a:latin typeface="Consolas" panose="020B0609020204030204" pitchFamily="49" charset="0"/>
              </a:rPr>
              <a:t>**4pm- 6pm**</a:t>
            </a:r>
            <a:endParaRPr lang="en-US" sz="400" b="0" dirty="0">
              <a:solidFill>
                <a:srgbClr val="FFFFFF"/>
              </a:solidFill>
              <a:effectLst/>
              <a:latin typeface="Consolas" panose="020B0609020204030204" pitchFamily="49" charset="0"/>
            </a:endParaRPr>
          </a:p>
          <a:p>
            <a:br>
              <a:rPr lang="en-US" sz="400" b="0" dirty="0">
                <a:solidFill>
                  <a:srgbClr val="FFFFFF"/>
                </a:solidFill>
                <a:effectLst/>
                <a:latin typeface="Consolas" panose="020B0609020204030204" pitchFamily="49" charset="0"/>
              </a:rPr>
            </a:br>
            <a:r>
              <a:rPr lang="en-US" sz="400" b="0" dirty="0">
                <a:solidFill>
                  <a:srgbClr val="FFFFFF"/>
                </a:solidFill>
                <a:effectLst/>
                <a:latin typeface="Consolas" panose="020B0609020204030204" pitchFamily="49" charset="0"/>
              </a:rPr>
              <a:t>*   Bike </a:t>
            </a:r>
            <a:r>
              <a:rPr lang="en-US" sz="400" b="0" dirty="0" err="1">
                <a:solidFill>
                  <a:srgbClr val="FFFFFF"/>
                </a:solidFill>
                <a:effectLst/>
                <a:latin typeface="Consolas" panose="020B0609020204030204" pitchFamily="49" charset="0"/>
              </a:rPr>
              <a:t>shaing</a:t>
            </a:r>
            <a:r>
              <a:rPr lang="en-US" sz="400" b="0" dirty="0">
                <a:solidFill>
                  <a:srgbClr val="FFFFFF"/>
                </a:solidFill>
                <a:effectLst/>
                <a:latin typeface="Consolas" panose="020B0609020204030204" pitchFamily="49" charset="0"/>
              </a:rPr>
              <a:t> is least between </a:t>
            </a:r>
            <a:r>
              <a:rPr lang="en-US" sz="400" b="1" dirty="0">
                <a:solidFill>
                  <a:srgbClr val="FFFFFF"/>
                </a:solidFill>
                <a:effectLst/>
                <a:latin typeface="Consolas" panose="020B0609020204030204" pitchFamily="49" charset="0"/>
              </a:rPr>
              <a:t>**4am-6am.**</a:t>
            </a:r>
            <a:endParaRPr lang="en-US" sz="400" b="0" dirty="0">
              <a:solidFill>
                <a:srgbClr val="FFFFFF"/>
              </a:solidFill>
              <a:effectLst/>
              <a:latin typeface="Consolas" panose="020B0609020204030204" pitchFamily="49" charset="0"/>
            </a:endParaRPr>
          </a:p>
          <a:p>
            <a:br>
              <a:rPr lang="en-US" sz="400" b="0" dirty="0">
                <a:solidFill>
                  <a:srgbClr val="FFFFFF"/>
                </a:solidFill>
                <a:effectLst/>
                <a:latin typeface="Consolas" panose="020B0609020204030204" pitchFamily="49" charset="0"/>
              </a:rPr>
            </a:br>
            <a:r>
              <a:rPr lang="en-US" sz="400" b="0" dirty="0">
                <a:solidFill>
                  <a:srgbClr val="FFFFFF"/>
                </a:solidFill>
                <a:effectLst/>
                <a:latin typeface="Consolas" panose="020B0609020204030204" pitchFamily="49" charset="0"/>
              </a:rPr>
              <a:t>*   Most preferred temperature for bike renting is </a:t>
            </a:r>
            <a:r>
              <a:rPr lang="en-US" sz="400" b="1" dirty="0">
                <a:solidFill>
                  <a:srgbClr val="FFFFFF"/>
                </a:solidFill>
                <a:effectLst/>
                <a:latin typeface="Consolas" panose="020B0609020204030204" pitchFamily="49" charset="0"/>
              </a:rPr>
              <a:t>**20-30 Degree </a:t>
            </a:r>
            <a:r>
              <a:rPr lang="en-US" sz="400" b="1" dirty="0" err="1">
                <a:solidFill>
                  <a:srgbClr val="FFFFFF"/>
                </a:solidFill>
                <a:effectLst/>
                <a:latin typeface="Consolas" panose="020B0609020204030204" pitchFamily="49" charset="0"/>
              </a:rPr>
              <a:t>Celcius</a:t>
            </a:r>
            <a:r>
              <a:rPr lang="en-US" sz="400" b="1" dirty="0">
                <a:solidFill>
                  <a:srgbClr val="FFFFFF"/>
                </a:solidFill>
                <a:effectLst/>
                <a:latin typeface="Consolas" panose="020B0609020204030204" pitchFamily="49" charset="0"/>
              </a:rPr>
              <a:t>.**</a:t>
            </a:r>
            <a:endParaRPr lang="en-US" sz="400" b="0" dirty="0">
              <a:solidFill>
                <a:srgbClr val="FFFFFF"/>
              </a:solidFill>
              <a:effectLst/>
              <a:latin typeface="Consolas" panose="020B0609020204030204" pitchFamily="49" charset="0"/>
            </a:endParaRPr>
          </a:p>
          <a:p>
            <a:br>
              <a:rPr lang="en-US" sz="400" b="0" dirty="0">
                <a:solidFill>
                  <a:srgbClr val="FFFFFF"/>
                </a:solidFill>
                <a:effectLst/>
                <a:latin typeface="Consolas" panose="020B0609020204030204" pitchFamily="49" charset="0"/>
              </a:rPr>
            </a:br>
            <a:r>
              <a:rPr lang="en-US" sz="400" b="0" dirty="0">
                <a:solidFill>
                  <a:srgbClr val="FFFFFF"/>
                </a:solidFill>
                <a:effectLst/>
                <a:latin typeface="Consolas" panose="020B0609020204030204" pitchFamily="49" charset="0"/>
              </a:rPr>
              <a:t>*   Bike sharing is least when </a:t>
            </a:r>
            <a:r>
              <a:rPr lang="en-US" sz="400" b="0" dirty="0" err="1">
                <a:solidFill>
                  <a:srgbClr val="FFFFFF"/>
                </a:solidFill>
                <a:effectLst/>
                <a:latin typeface="Consolas" panose="020B0609020204030204" pitchFamily="49" charset="0"/>
              </a:rPr>
              <a:t>temperatur</a:t>
            </a:r>
            <a:r>
              <a:rPr lang="en-US" sz="400" b="0" dirty="0">
                <a:solidFill>
                  <a:srgbClr val="FFFFFF"/>
                </a:solidFill>
                <a:effectLst/>
                <a:latin typeface="Consolas" panose="020B0609020204030204" pitchFamily="49" charset="0"/>
              </a:rPr>
              <a:t> is </a:t>
            </a:r>
            <a:r>
              <a:rPr lang="en-US" sz="400" b="1" dirty="0">
                <a:solidFill>
                  <a:srgbClr val="FFFFFF"/>
                </a:solidFill>
                <a:effectLst/>
                <a:latin typeface="Consolas" panose="020B0609020204030204" pitchFamily="49" charset="0"/>
              </a:rPr>
              <a:t>**&lt; 5 and &gt;35 Degree </a:t>
            </a:r>
            <a:r>
              <a:rPr lang="en-US" sz="400" b="1" dirty="0" err="1">
                <a:solidFill>
                  <a:srgbClr val="FFFFFF"/>
                </a:solidFill>
                <a:effectLst/>
                <a:latin typeface="Consolas" panose="020B0609020204030204" pitchFamily="49" charset="0"/>
              </a:rPr>
              <a:t>Celcius</a:t>
            </a:r>
            <a:r>
              <a:rPr lang="en-US" sz="400" b="1" dirty="0">
                <a:solidFill>
                  <a:srgbClr val="FFFFFF"/>
                </a:solidFill>
                <a:effectLst/>
                <a:latin typeface="Consolas" panose="020B0609020204030204" pitchFamily="49" charset="0"/>
              </a:rPr>
              <a:t>.**</a:t>
            </a:r>
            <a:endParaRPr lang="en-US" sz="400" b="0" dirty="0">
              <a:solidFill>
                <a:srgbClr val="FFFFFF"/>
              </a:solidFill>
              <a:effectLst/>
              <a:latin typeface="Consolas" panose="020B0609020204030204" pitchFamily="49" charset="0"/>
            </a:endParaRPr>
          </a:p>
          <a:p>
            <a:br>
              <a:rPr lang="en-US" sz="400" b="0" dirty="0">
                <a:solidFill>
                  <a:srgbClr val="FFFFFF"/>
                </a:solidFill>
                <a:effectLst/>
                <a:latin typeface="Consolas" panose="020B0609020204030204" pitchFamily="49" charset="0"/>
              </a:rPr>
            </a:br>
            <a:r>
              <a:rPr lang="en-US" sz="400" b="0" dirty="0">
                <a:solidFill>
                  <a:srgbClr val="FFFFFF"/>
                </a:solidFill>
                <a:effectLst/>
                <a:latin typeface="Consolas" panose="020B0609020204030204" pitchFamily="49" charset="0"/>
              </a:rPr>
              <a:t>*   Humidity of </a:t>
            </a:r>
            <a:r>
              <a:rPr lang="en-US" sz="400" b="1" dirty="0">
                <a:solidFill>
                  <a:srgbClr val="FFFFFF"/>
                </a:solidFill>
                <a:effectLst/>
                <a:latin typeface="Consolas" panose="020B0609020204030204" pitchFamily="49" charset="0"/>
              </a:rPr>
              <a:t>**40%-60%**</a:t>
            </a:r>
            <a:r>
              <a:rPr lang="en-US" sz="400" b="0" dirty="0">
                <a:solidFill>
                  <a:srgbClr val="FFFFFF"/>
                </a:solidFill>
                <a:effectLst/>
                <a:latin typeface="Consolas" panose="020B0609020204030204" pitchFamily="49" charset="0"/>
              </a:rPr>
              <a:t> is most </a:t>
            </a:r>
            <a:r>
              <a:rPr lang="en-US" sz="400" b="0" dirty="0" err="1">
                <a:solidFill>
                  <a:srgbClr val="FFFFFF"/>
                </a:solidFill>
                <a:effectLst/>
                <a:latin typeface="Consolas" panose="020B0609020204030204" pitchFamily="49" charset="0"/>
              </a:rPr>
              <a:t>favourable</a:t>
            </a:r>
            <a:r>
              <a:rPr lang="en-US" sz="400" b="0" dirty="0">
                <a:solidFill>
                  <a:srgbClr val="FFFFFF"/>
                </a:solidFill>
                <a:effectLst/>
                <a:latin typeface="Consolas" panose="020B0609020204030204" pitchFamily="49" charset="0"/>
              </a:rPr>
              <a:t> for bike sharing.</a:t>
            </a:r>
          </a:p>
          <a:p>
            <a:br>
              <a:rPr lang="en-US" sz="400" b="0" dirty="0">
                <a:solidFill>
                  <a:srgbClr val="FFFFFF"/>
                </a:solidFill>
                <a:effectLst/>
                <a:latin typeface="Consolas" panose="020B0609020204030204" pitchFamily="49" charset="0"/>
              </a:rPr>
            </a:br>
            <a:r>
              <a:rPr lang="en-US" sz="400" b="0" dirty="0">
                <a:solidFill>
                  <a:srgbClr val="FFFFFF"/>
                </a:solidFill>
                <a:effectLst/>
                <a:latin typeface="Consolas" panose="020B0609020204030204" pitchFamily="49" charset="0"/>
              </a:rPr>
              <a:t>*   Wind speed of </a:t>
            </a:r>
            <a:r>
              <a:rPr lang="en-US" sz="400" b="1" dirty="0">
                <a:solidFill>
                  <a:srgbClr val="FFFFFF"/>
                </a:solidFill>
                <a:effectLst/>
                <a:latin typeface="Consolas" panose="020B0609020204030204" pitchFamily="49" charset="0"/>
              </a:rPr>
              <a:t>**1m/s -2 m/s**</a:t>
            </a:r>
            <a:r>
              <a:rPr lang="en-US" sz="400" b="0" dirty="0">
                <a:solidFill>
                  <a:srgbClr val="FFFFFF"/>
                </a:solidFill>
                <a:effectLst/>
                <a:latin typeface="Consolas" panose="020B0609020204030204" pitchFamily="49" charset="0"/>
              </a:rPr>
              <a:t> is most </a:t>
            </a:r>
            <a:r>
              <a:rPr lang="en-US" sz="400" b="0" dirty="0" err="1">
                <a:solidFill>
                  <a:srgbClr val="FFFFFF"/>
                </a:solidFill>
                <a:effectLst/>
                <a:latin typeface="Consolas" panose="020B0609020204030204" pitchFamily="49" charset="0"/>
              </a:rPr>
              <a:t>favourable</a:t>
            </a:r>
            <a:r>
              <a:rPr lang="en-US" sz="400" b="0" dirty="0">
                <a:solidFill>
                  <a:srgbClr val="FFFFFF"/>
                </a:solidFill>
                <a:effectLst/>
                <a:latin typeface="Consolas" panose="020B0609020204030204" pitchFamily="49" charset="0"/>
              </a:rPr>
              <a:t> for bike sharing.</a:t>
            </a:r>
          </a:p>
          <a:p>
            <a:br>
              <a:rPr lang="en-US" sz="400" b="0" dirty="0">
                <a:solidFill>
                  <a:srgbClr val="FFFFFF"/>
                </a:solidFill>
                <a:effectLst/>
                <a:latin typeface="Consolas" panose="020B0609020204030204" pitchFamily="49" charset="0"/>
              </a:rPr>
            </a:br>
            <a:r>
              <a:rPr lang="en-US" sz="400" b="0" dirty="0">
                <a:solidFill>
                  <a:srgbClr val="FFFFFF"/>
                </a:solidFill>
                <a:effectLst/>
                <a:latin typeface="Consolas" panose="020B0609020204030204" pitchFamily="49" charset="0"/>
              </a:rPr>
              <a:t>*   Bike sharing count is directly related to </a:t>
            </a:r>
            <a:r>
              <a:rPr lang="en-US" sz="400" b="0" dirty="0" err="1">
                <a:solidFill>
                  <a:srgbClr val="FFFFFF"/>
                </a:solidFill>
                <a:effectLst/>
                <a:latin typeface="Consolas" panose="020B0609020204030204" pitchFamily="49" charset="0"/>
              </a:rPr>
              <a:t>Visbility</a:t>
            </a:r>
            <a:r>
              <a:rPr lang="en-US" sz="400" b="0" dirty="0">
                <a:solidFill>
                  <a:srgbClr val="FFFFFF"/>
                </a:solidFill>
                <a:effectLst/>
                <a:latin typeface="Consolas" panose="020B0609020204030204" pitchFamily="49" charset="0"/>
              </a:rPr>
              <a:t> in the area.</a:t>
            </a:r>
          </a:p>
          <a:p>
            <a:br>
              <a:rPr lang="en-US" sz="400" b="0" dirty="0">
                <a:solidFill>
                  <a:srgbClr val="FFFFFF"/>
                </a:solidFill>
                <a:effectLst/>
                <a:latin typeface="Consolas" panose="020B0609020204030204" pitchFamily="49" charset="0"/>
              </a:rPr>
            </a:br>
            <a:r>
              <a:rPr lang="en-US" sz="400" b="0" dirty="0">
                <a:solidFill>
                  <a:srgbClr val="FFFFFF"/>
                </a:solidFill>
                <a:effectLst/>
                <a:latin typeface="Consolas" panose="020B0609020204030204" pitchFamily="49" charset="0"/>
              </a:rPr>
              <a:t>*   Dew Point Temperature of </a:t>
            </a:r>
            <a:r>
              <a:rPr lang="en-US" sz="400" b="1" dirty="0">
                <a:solidFill>
                  <a:srgbClr val="FFFFFF"/>
                </a:solidFill>
                <a:effectLst/>
                <a:latin typeface="Consolas" panose="020B0609020204030204" pitchFamily="49" charset="0"/>
              </a:rPr>
              <a:t>**5-25 Degree </a:t>
            </a:r>
            <a:r>
              <a:rPr lang="en-US" sz="400" b="1" dirty="0" err="1">
                <a:solidFill>
                  <a:srgbClr val="FFFFFF"/>
                </a:solidFill>
                <a:effectLst/>
                <a:latin typeface="Consolas" panose="020B0609020204030204" pitchFamily="49" charset="0"/>
              </a:rPr>
              <a:t>Celcius</a:t>
            </a:r>
            <a:r>
              <a:rPr lang="en-US" sz="400" b="1" dirty="0">
                <a:solidFill>
                  <a:srgbClr val="FFFFFF"/>
                </a:solidFill>
                <a:effectLst/>
                <a:latin typeface="Consolas" panose="020B0609020204030204" pitchFamily="49" charset="0"/>
              </a:rPr>
              <a:t>**</a:t>
            </a:r>
            <a:r>
              <a:rPr lang="en-US" sz="400" b="0" dirty="0">
                <a:solidFill>
                  <a:srgbClr val="FFFFFF"/>
                </a:solidFill>
                <a:effectLst/>
                <a:latin typeface="Consolas" panose="020B0609020204030204" pitchFamily="49" charset="0"/>
              </a:rPr>
              <a:t> is most </a:t>
            </a:r>
            <a:r>
              <a:rPr lang="en-US" sz="400" b="0" dirty="0" err="1">
                <a:solidFill>
                  <a:srgbClr val="FFFFFF"/>
                </a:solidFill>
                <a:effectLst/>
                <a:latin typeface="Consolas" panose="020B0609020204030204" pitchFamily="49" charset="0"/>
              </a:rPr>
              <a:t>favourable</a:t>
            </a:r>
            <a:r>
              <a:rPr lang="en-US" sz="400" b="0" dirty="0">
                <a:solidFill>
                  <a:srgbClr val="FFFFFF"/>
                </a:solidFill>
                <a:effectLst/>
                <a:latin typeface="Consolas" panose="020B0609020204030204" pitchFamily="49" charset="0"/>
              </a:rPr>
              <a:t> for bike sharing.</a:t>
            </a:r>
          </a:p>
          <a:p>
            <a:br>
              <a:rPr lang="en-US" sz="400" b="0" dirty="0">
                <a:solidFill>
                  <a:srgbClr val="FFFFFF"/>
                </a:solidFill>
                <a:effectLst/>
                <a:latin typeface="Consolas" panose="020B0609020204030204" pitchFamily="49" charset="0"/>
              </a:rPr>
            </a:br>
            <a:r>
              <a:rPr lang="en-US" sz="400" b="0" dirty="0">
                <a:solidFill>
                  <a:srgbClr val="FFFFFF"/>
                </a:solidFill>
                <a:effectLst/>
                <a:latin typeface="Consolas" panose="020B0609020204030204" pitchFamily="49" charset="0"/>
              </a:rPr>
              <a:t>*   </a:t>
            </a:r>
            <a:r>
              <a:rPr lang="en-US" sz="400" b="1" dirty="0">
                <a:solidFill>
                  <a:srgbClr val="FFFFFF"/>
                </a:solidFill>
                <a:effectLst/>
                <a:latin typeface="Consolas" panose="020B0609020204030204" pitchFamily="49" charset="0"/>
              </a:rPr>
              <a:t>**Optimum Solar Radiation, no rainfall and no snowfall**</a:t>
            </a:r>
            <a:r>
              <a:rPr lang="en-US" sz="400" b="0" dirty="0">
                <a:solidFill>
                  <a:srgbClr val="FFFFFF"/>
                </a:solidFill>
                <a:effectLst/>
                <a:latin typeface="Consolas" panose="020B0609020204030204" pitchFamily="49" charset="0"/>
              </a:rPr>
              <a:t> leads to higher bike renting in Seoul.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9" name="Picture 8">
            <a:extLst>
              <a:ext uri="{FF2B5EF4-FFF2-40B4-BE49-F238E27FC236}">
                <a16:creationId xmlns:a16="http://schemas.microsoft.com/office/drawing/2014/main" id="{B3531504-4FA8-0F15-63D8-C79151A56A1E}"/>
              </a:ext>
            </a:extLst>
          </p:cNvPr>
          <p:cNvPicPr>
            <a:picLocks noChangeAspect="1"/>
          </p:cNvPicPr>
          <p:nvPr/>
        </p:nvPicPr>
        <p:blipFill>
          <a:blip r:embed="rId3"/>
          <a:stretch>
            <a:fillRect/>
          </a:stretch>
        </p:blipFill>
        <p:spPr>
          <a:xfrm>
            <a:off x="7082633" y="0"/>
            <a:ext cx="2061368" cy="1551008"/>
          </a:xfrm>
          <a:prstGeom prst="rect">
            <a:avLst/>
          </a:prstGeom>
        </p:spPr>
      </p:pic>
      <p:pic>
        <p:nvPicPr>
          <p:cNvPr id="11" name="Picture 10">
            <a:extLst>
              <a:ext uri="{FF2B5EF4-FFF2-40B4-BE49-F238E27FC236}">
                <a16:creationId xmlns:a16="http://schemas.microsoft.com/office/drawing/2014/main" id="{2FA9B818-BB63-9CCC-5F2A-9E637BD84975}"/>
              </a:ext>
            </a:extLst>
          </p:cNvPr>
          <p:cNvPicPr>
            <a:picLocks noChangeAspect="1"/>
          </p:cNvPicPr>
          <p:nvPr/>
        </p:nvPicPr>
        <p:blipFill>
          <a:blip r:embed="rId4"/>
          <a:stretch>
            <a:fillRect/>
          </a:stretch>
        </p:blipFill>
        <p:spPr>
          <a:xfrm>
            <a:off x="4875792" y="-13329"/>
            <a:ext cx="2061368" cy="1564337"/>
          </a:xfrm>
          <a:prstGeom prst="rect">
            <a:avLst/>
          </a:prstGeom>
        </p:spPr>
      </p:pic>
      <p:pic>
        <p:nvPicPr>
          <p:cNvPr id="13" name="Picture 12">
            <a:extLst>
              <a:ext uri="{FF2B5EF4-FFF2-40B4-BE49-F238E27FC236}">
                <a16:creationId xmlns:a16="http://schemas.microsoft.com/office/drawing/2014/main" id="{E3FB0873-80D2-5E1C-16DE-66575FC209E3}"/>
              </a:ext>
            </a:extLst>
          </p:cNvPr>
          <p:cNvPicPr>
            <a:picLocks noChangeAspect="1"/>
          </p:cNvPicPr>
          <p:nvPr/>
        </p:nvPicPr>
        <p:blipFill>
          <a:blip r:embed="rId5"/>
          <a:stretch>
            <a:fillRect/>
          </a:stretch>
        </p:blipFill>
        <p:spPr>
          <a:xfrm>
            <a:off x="2563041" y="-12667"/>
            <a:ext cx="2167278" cy="1563675"/>
          </a:xfrm>
          <a:prstGeom prst="rect">
            <a:avLst/>
          </a:prstGeom>
        </p:spPr>
      </p:pic>
      <p:pic>
        <p:nvPicPr>
          <p:cNvPr id="15" name="Picture 14">
            <a:extLst>
              <a:ext uri="{FF2B5EF4-FFF2-40B4-BE49-F238E27FC236}">
                <a16:creationId xmlns:a16="http://schemas.microsoft.com/office/drawing/2014/main" id="{95896254-479E-CB04-7D1D-5FFE875DA990}"/>
              </a:ext>
            </a:extLst>
          </p:cNvPr>
          <p:cNvPicPr>
            <a:picLocks noChangeAspect="1"/>
          </p:cNvPicPr>
          <p:nvPr/>
        </p:nvPicPr>
        <p:blipFill>
          <a:blip r:embed="rId6"/>
          <a:stretch>
            <a:fillRect/>
          </a:stretch>
        </p:blipFill>
        <p:spPr>
          <a:xfrm>
            <a:off x="168989" y="0"/>
            <a:ext cx="2222983" cy="1554929"/>
          </a:xfrm>
          <a:prstGeom prst="rect">
            <a:avLst/>
          </a:prstGeom>
        </p:spPr>
      </p:pic>
      <p:pic>
        <p:nvPicPr>
          <p:cNvPr id="17" name="Picture 16">
            <a:extLst>
              <a:ext uri="{FF2B5EF4-FFF2-40B4-BE49-F238E27FC236}">
                <a16:creationId xmlns:a16="http://schemas.microsoft.com/office/drawing/2014/main" id="{A9E19371-BF0F-D013-CBF6-C6C347E00C6E}"/>
              </a:ext>
            </a:extLst>
          </p:cNvPr>
          <p:cNvPicPr>
            <a:picLocks noChangeAspect="1"/>
          </p:cNvPicPr>
          <p:nvPr/>
        </p:nvPicPr>
        <p:blipFill>
          <a:blip r:embed="rId7"/>
          <a:stretch>
            <a:fillRect/>
          </a:stretch>
        </p:blipFill>
        <p:spPr>
          <a:xfrm>
            <a:off x="7066442" y="1794076"/>
            <a:ext cx="2118423" cy="1441919"/>
          </a:xfrm>
          <a:prstGeom prst="rect">
            <a:avLst/>
          </a:prstGeom>
        </p:spPr>
      </p:pic>
      <p:pic>
        <p:nvPicPr>
          <p:cNvPr id="19" name="Picture 18">
            <a:extLst>
              <a:ext uri="{FF2B5EF4-FFF2-40B4-BE49-F238E27FC236}">
                <a16:creationId xmlns:a16="http://schemas.microsoft.com/office/drawing/2014/main" id="{C830B52A-DD9B-D9FE-CFD8-0958A71272DD}"/>
              </a:ext>
            </a:extLst>
          </p:cNvPr>
          <p:cNvPicPr>
            <a:picLocks noChangeAspect="1"/>
          </p:cNvPicPr>
          <p:nvPr/>
        </p:nvPicPr>
        <p:blipFill>
          <a:blip r:embed="rId8"/>
          <a:stretch>
            <a:fillRect/>
          </a:stretch>
        </p:blipFill>
        <p:spPr>
          <a:xfrm>
            <a:off x="4835667" y="1794076"/>
            <a:ext cx="2141617" cy="1441919"/>
          </a:xfrm>
          <a:prstGeom prst="rect">
            <a:avLst/>
          </a:prstGeom>
        </p:spPr>
      </p:pic>
      <p:pic>
        <p:nvPicPr>
          <p:cNvPr id="21" name="Picture 20">
            <a:extLst>
              <a:ext uri="{FF2B5EF4-FFF2-40B4-BE49-F238E27FC236}">
                <a16:creationId xmlns:a16="http://schemas.microsoft.com/office/drawing/2014/main" id="{5D1B9CC2-A4BE-7840-363D-BEAC84C03000}"/>
              </a:ext>
            </a:extLst>
          </p:cNvPr>
          <p:cNvPicPr>
            <a:picLocks noChangeAspect="1"/>
          </p:cNvPicPr>
          <p:nvPr/>
        </p:nvPicPr>
        <p:blipFill>
          <a:blip r:embed="rId9"/>
          <a:stretch>
            <a:fillRect/>
          </a:stretch>
        </p:blipFill>
        <p:spPr>
          <a:xfrm>
            <a:off x="2499579" y="1783994"/>
            <a:ext cx="2167277" cy="1475172"/>
          </a:xfrm>
          <a:prstGeom prst="rect">
            <a:avLst/>
          </a:prstGeom>
        </p:spPr>
      </p:pic>
      <p:pic>
        <p:nvPicPr>
          <p:cNvPr id="23" name="Picture 22">
            <a:extLst>
              <a:ext uri="{FF2B5EF4-FFF2-40B4-BE49-F238E27FC236}">
                <a16:creationId xmlns:a16="http://schemas.microsoft.com/office/drawing/2014/main" id="{B319C302-70DC-1867-2987-B56BF3076A5C}"/>
              </a:ext>
            </a:extLst>
          </p:cNvPr>
          <p:cNvPicPr>
            <a:picLocks noChangeAspect="1"/>
          </p:cNvPicPr>
          <p:nvPr/>
        </p:nvPicPr>
        <p:blipFill>
          <a:blip r:embed="rId10"/>
          <a:stretch>
            <a:fillRect/>
          </a:stretch>
        </p:blipFill>
        <p:spPr>
          <a:xfrm>
            <a:off x="99993" y="1794076"/>
            <a:ext cx="2222983" cy="1488640"/>
          </a:xfrm>
          <a:prstGeom prst="rect">
            <a:avLst/>
          </a:prstGeom>
        </p:spPr>
      </p:pic>
      <p:sp>
        <p:nvSpPr>
          <p:cNvPr id="25" name="TextBox 24">
            <a:extLst>
              <a:ext uri="{FF2B5EF4-FFF2-40B4-BE49-F238E27FC236}">
                <a16:creationId xmlns:a16="http://schemas.microsoft.com/office/drawing/2014/main" id="{751E911B-1306-5CD7-CC2D-3B1A54FA4E2C}"/>
              </a:ext>
            </a:extLst>
          </p:cNvPr>
          <p:cNvSpPr txBox="1"/>
          <p:nvPr/>
        </p:nvSpPr>
        <p:spPr>
          <a:xfrm>
            <a:off x="222381" y="3235995"/>
            <a:ext cx="9015876" cy="2031325"/>
          </a:xfrm>
          <a:prstGeom prst="rect">
            <a:avLst/>
          </a:prstGeom>
          <a:noFill/>
        </p:spPr>
        <p:txBody>
          <a:bodyPr wrap="square">
            <a:spAutoFit/>
          </a:bodyPr>
          <a:lstStyle/>
          <a:p>
            <a:r>
              <a:rPr lang="en-US" b="0" dirty="0">
                <a:solidFill>
                  <a:srgbClr val="FFFFFF"/>
                </a:solidFill>
                <a:effectLst/>
                <a:latin typeface="Consolas" panose="020B0609020204030204" pitchFamily="49" charset="0"/>
              </a:rPr>
              <a:t>*   Bike sharing count is positively co- related to Hour as the Hours Progress from 0 (12 am) to 20 (8pm) the bike sharing count increases.</a:t>
            </a:r>
            <a:br>
              <a:rPr lang="en-US" b="0" dirty="0">
                <a:solidFill>
                  <a:srgbClr val="FFFFFF"/>
                </a:solidFill>
                <a:effectLst/>
                <a:latin typeface="Consolas" panose="020B0609020204030204" pitchFamily="49" charset="0"/>
              </a:rPr>
            </a:br>
            <a:r>
              <a:rPr lang="en-US" b="0" dirty="0">
                <a:solidFill>
                  <a:srgbClr val="FFFFFF"/>
                </a:solidFill>
                <a:effectLst/>
                <a:latin typeface="Consolas" panose="020B0609020204030204" pitchFamily="49" charset="0"/>
              </a:rPr>
              <a:t>*   Bike sharing is positively co-related to </a:t>
            </a:r>
            <a:r>
              <a:rPr lang="en-US" b="0" dirty="0" err="1">
                <a:solidFill>
                  <a:srgbClr val="FFFFFF"/>
                </a:solidFill>
                <a:effectLst/>
                <a:latin typeface="Consolas" panose="020B0609020204030204" pitchFamily="49" charset="0"/>
              </a:rPr>
              <a:t>tempearature</a:t>
            </a:r>
            <a:r>
              <a:rPr lang="en-US" b="0" dirty="0">
                <a:solidFill>
                  <a:srgbClr val="FFFFFF"/>
                </a:solidFill>
                <a:effectLst/>
                <a:latin typeface="Consolas" panose="020B0609020204030204" pitchFamily="49" charset="0"/>
              </a:rPr>
              <a:t> as the temperature approaches 30*C. </a:t>
            </a:r>
            <a:br>
              <a:rPr lang="en-US" b="0" dirty="0">
                <a:solidFill>
                  <a:srgbClr val="FFFFFF"/>
                </a:solidFill>
                <a:effectLst/>
                <a:latin typeface="Consolas" panose="020B0609020204030204" pitchFamily="49" charset="0"/>
              </a:rPr>
            </a:br>
            <a:r>
              <a:rPr lang="en-US" b="0" dirty="0">
                <a:solidFill>
                  <a:srgbClr val="FFFFFF"/>
                </a:solidFill>
                <a:effectLst/>
                <a:latin typeface="Consolas" panose="020B0609020204030204" pitchFamily="49" charset="0"/>
              </a:rPr>
              <a:t>*   Though one thing to notice the positive co-relation is applicable only because temp is Seoul rarely crosses 40 </a:t>
            </a:r>
            <a:r>
              <a:rPr lang="en-US" b="0" dirty="0" err="1">
                <a:solidFill>
                  <a:srgbClr val="FFFFFF"/>
                </a:solidFill>
                <a:effectLst/>
                <a:latin typeface="Consolas" panose="020B0609020204030204" pitchFamily="49" charset="0"/>
              </a:rPr>
              <a:t>Degress</a:t>
            </a:r>
            <a:br>
              <a:rPr lang="en-US" b="0" dirty="0">
                <a:solidFill>
                  <a:srgbClr val="FFFFFF"/>
                </a:solidFill>
                <a:effectLst/>
                <a:latin typeface="Consolas" panose="020B0609020204030204" pitchFamily="49" charset="0"/>
              </a:rPr>
            </a:br>
            <a:r>
              <a:rPr lang="en-US" b="0" dirty="0">
                <a:solidFill>
                  <a:srgbClr val="FFFFFF"/>
                </a:solidFill>
                <a:effectLst/>
                <a:latin typeface="Consolas" panose="020B0609020204030204" pitchFamily="49" charset="0"/>
              </a:rPr>
              <a:t>*   Humidity, Snowfall, Rainfall, are negatively co-related to Bike rent count.</a:t>
            </a:r>
            <a:br>
              <a:rPr lang="en-US" b="0" dirty="0">
                <a:solidFill>
                  <a:srgbClr val="FFFFFF"/>
                </a:solidFill>
                <a:effectLst/>
                <a:latin typeface="Consolas" panose="020B0609020204030204" pitchFamily="49" charset="0"/>
              </a:rPr>
            </a:br>
            <a:r>
              <a:rPr lang="en-US" b="0" dirty="0">
                <a:solidFill>
                  <a:srgbClr val="FFFFFF"/>
                </a:solidFill>
                <a:effectLst/>
                <a:latin typeface="Consolas" panose="020B0609020204030204" pitchFamily="49" charset="0"/>
              </a:rPr>
              <a:t>*   Solar radiation and Dew Point </a:t>
            </a:r>
            <a:r>
              <a:rPr lang="en-US" b="0" dirty="0" err="1">
                <a:solidFill>
                  <a:srgbClr val="FFFFFF"/>
                </a:solidFill>
                <a:effectLst/>
                <a:latin typeface="Consolas" panose="020B0609020204030204" pitchFamily="49" charset="0"/>
              </a:rPr>
              <a:t>temperatuer</a:t>
            </a:r>
            <a:r>
              <a:rPr lang="en-US" b="0" dirty="0">
                <a:solidFill>
                  <a:srgbClr val="FFFFFF"/>
                </a:solidFill>
                <a:effectLst/>
                <a:latin typeface="Consolas" panose="020B0609020204030204" pitchFamily="49" charset="0"/>
              </a:rPr>
              <a:t> are slightly positively </a:t>
            </a:r>
            <a:r>
              <a:rPr lang="en-US" b="0" dirty="0" err="1">
                <a:solidFill>
                  <a:srgbClr val="FFFFFF"/>
                </a:solidFill>
                <a:effectLst/>
                <a:latin typeface="Consolas" panose="020B0609020204030204" pitchFamily="49" charset="0"/>
              </a:rPr>
              <a:t>realted</a:t>
            </a:r>
            <a:r>
              <a:rPr lang="en-US" b="0" dirty="0">
                <a:solidFill>
                  <a:srgbClr val="FFFFFF"/>
                </a:solidFill>
                <a:effectLst/>
                <a:latin typeface="Consolas" panose="020B0609020204030204" pitchFamily="49" charset="0"/>
              </a:rPr>
              <a:t> to Bike sharing count.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u="sng" dirty="0">
                <a:solidFill>
                  <a:schemeClr val="accent1"/>
                </a:solidFill>
                <a:latin typeface="Microsoft JhengHei UI Light" panose="020B0304030504040204" pitchFamily="34" charset="-120"/>
                <a:ea typeface="Microsoft JhengHei UI Light" panose="020B0304030504040204" pitchFamily="34" charset="-120"/>
              </a:rPr>
              <a:t>REGRESSION VALUES:</a:t>
            </a:r>
            <a:endParaRPr sz="3200" b="1" u="sng" dirty="0">
              <a:solidFill>
                <a:schemeClr val="accent1"/>
              </a:solidFill>
              <a:latin typeface="Microsoft JhengHei UI Light" panose="020B0304030504040204" pitchFamily="34" charset="-120"/>
              <a:ea typeface="Microsoft JhengHei UI Light" panose="020B0304030504040204" pitchFamily="34" charset="-120"/>
            </a:endParaRPr>
          </a:p>
        </p:txBody>
      </p:sp>
      <p:sp>
        <p:nvSpPr>
          <p:cNvPr id="215" name="Google Shape;215;p44"/>
          <p:cNvSpPr txBox="1">
            <a:spLocks noGrp="1"/>
          </p:cNvSpPr>
          <p:nvPr>
            <p:ph type="body" idx="1"/>
          </p:nvPr>
        </p:nvSpPr>
        <p:spPr>
          <a:xfrm>
            <a:off x="811178" y="1300459"/>
            <a:ext cx="7997156" cy="307020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latin typeface="Consolas" panose="020B0609020204030204" pitchFamily="49" charset="0"/>
                <a:ea typeface="Microsoft JhengHei UI Light" panose="020B0304030504040204" pitchFamily="34" charset="-120"/>
              </a:rPr>
              <a:t>Using Lasso regression the model accuracy has further reduced*   R-Score is 0.55 and Adj R-score is 0.54</a:t>
            </a:r>
          </a:p>
          <a:p>
            <a:pPr marL="285750" lvl="0" indent="-285750" algn="l" rtl="0">
              <a:spcBef>
                <a:spcPts val="0"/>
              </a:spcBef>
              <a:spcAft>
                <a:spcPts val="0"/>
              </a:spcAft>
              <a:buFont typeface="Arial" panose="020B0604020202020204" pitchFamily="34" charset="0"/>
              <a:buChar char="•"/>
            </a:pPr>
            <a:r>
              <a:rPr lang="en-US" dirty="0">
                <a:latin typeface="Consolas" panose="020B0609020204030204" pitchFamily="49" charset="0"/>
                <a:ea typeface="Microsoft JhengHei UI Light" panose="020B0304030504040204" pitchFamily="34" charset="-120"/>
              </a:rPr>
              <a:t>*   Linear Regression model residual values ranging from -1500 to 2000.*   lets see if we can reduce the width of this plot using other ML models</a:t>
            </a:r>
          </a:p>
          <a:p>
            <a:pPr marL="285750" lvl="0" indent="-285750" algn="l" rtl="0">
              <a:spcBef>
                <a:spcPts val="0"/>
              </a:spcBef>
              <a:spcAft>
                <a:spcPts val="0"/>
              </a:spcAft>
              <a:buFont typeface="Arial" panose="020B0604020202020204" pitchFamily="34" charset="0"/>
              <a:buChar char="•"/>
            </a:pPr>
            <a:r>
              <a:rPr lang="en-US" dirty="0">
                <a:latin typeface="Consolas" panose="020B0609020204030204" pitchFamily="49" charset="0"/>
                <a:ea typeface="Microsoft JhengHei UI Light" panose="020B0304030504040204" pitchFamily="34" charset="-120"/>
              </a:rPr>
              <a:t>*   Its evident that simple linear model is not giving us much accuracy. *   R-score is 0.55 and Adj R-score is 0.54</a:t>
            </a:r>
          </a:p>
          <a:p>
            <a:pPr marL="285750" lvl="0" indent="-285750" algn="l" rtl="0">
              <a:spcBef>
                <a:spcPts val="0"/>
              </a:spcBef>
              <a:spcAft>
                <a:spcPts val="0"/>
              </a:spcAft>
              <a:buFont typeface="Arial" panose="020B0604020202020204" pitchFamily="34" charset="0"/>
              <a:buChar char="•"/>
            </a:pPr>
            <a:r>
              <a:rPr lang="en-US" dirty="0">
                <a:latin typeface="Consolas" panose="020B0609020204030204" pitchFamily="49" charset="0"/>
                <a:ea typeface="Microsoft JhengHei UI Light" panose="020B0304030504040204" pitchFamily="34" charset="-120"/>
              </a:rPr>
              <a:t>*   the </a:t>
            </a:r>
            <a:r>
              <a:rPr lang="en-US" dirty="0" err="1">
                <a:latin typeface="Consolas" panose="020B0609020204030204" pitchFamily="49" charset="0"/>
                <a:ea typeface="Microsoft JhengHei UI Light" panose="020B0304030504040204" pitchFamily="34" charset="-120"/>
              </a:rPr>
              <a:t>Resdiual</a:t>
            </a:r>
            <a:r>
              <a:rPr lang="en-US" dirty="0">
                <a:latin typeface="Consolas" panose="020B0609020204030204" pitchFamily="49" charset="0"/>
                <a:ea typeface="Microsoft JhengHei UI Light" panose="020B0304030504040204" pitchFamily="34" charset="-120"/>
              </a:rPr>
              <a:t> plot more or less remains the Same even with the Lasso Regression.*   lets try Hyperparameter tuning to see if it improves our accuracy score.</a:t>
            </a:r>
          </a:p>
          <a:p>
            <a:pPr marL="285750" lvl="0" indent="-285750" algn="l" rtl="0">
              <a:spcBef>
                <a:spcPts val="0"/>
              </a:spcBef>
              <a:spcAft>
                <a:spcPts val="0"/>
              </a:spcAft>
              <a:buFont typeface="Arial" panose="020B0604020202020204" pitchFamily="34" charset="0"/>
              <a:buChar char="•"/>
            </a:pPr>
            <a:r>
              <a:rPr lang="en-US" dirty="0">
                <a:latin typeface="Consolas" panose="020B0609020204030204" pitchFamily="49" charset="0"/>
                <a:ea typeface="Microsoft JhengHei UI Light" panose="020B0304030504040204" pitchFamily="34" charset="-120"/>
              </a:rPr>
              <a:t>*   Accuracy using Hyperparameter as well is as below R-Score 0.55 and Adjusted R-score -0.54</a:t>
            </a:r>
          </a:p>
          <a:p>
            <a:pPr marL="285750" lvl="0" indent="-285750" algn="l" rtl="0">
              <a:spcBef>
                <a:spcPts val="0"/>
              </a:spcBef>
              <a:spcAft>
                <a:spcPts val="0"/>
              </a:spcAft>
              <a:buFont typeface="Arial" panose="020B0604020202020204" pitchFamily="34" charset="0"/>
              <a:buChar char="•"/>
            </a:pPr>
            <a:r>
              <a:rPr lang="en-US" dirty="0">
                <a:latin typeface="Consolas" panose="020B0609020204030204" pitchFamily="49" charset="0"/>
                <a:ea typeface="Microsoft JhengHei UI Light" panose="020B0304030504040204" pitchFamily="34" charset="-120"/>
              </a:rPr>
              <a:t>MSE : 83584.74317257409</a:t>
            </a:r>
          </a:p>
          <a:p>
            <a:pPr marL="285750" lvl="0" indent="-285750" algn="l" rtl="0">
              <a:spcBef>
                <a:spcPts val="0"/>
              </a:spcBef>
              <a:spcAft>
                <a:spcPts val="0"/>
              </a:spcAft>
              <a:buFont typeface="Arial" panose="020B0604020202020204" pitchFamily="34" charset="0"/>
              <a:buChar char="•"/>
            </a:pPr>
            <a:r>
              <a:rPr lang="en-US" dirty="0">
                <a:latin typeface="Consolas" panose="020B0609020204030204" pitchFamily="49" charset="0"/>
                <a:ea typeface="Microsoft JhengHei UI Light" panose="020B0304030504040204" pitchFamily="34" charset="-120"/>
              </a:rPr>
              <a:t>MAE : 164.45613015688554</a:t>
            </a:r>
          </a:p>
          <a:p>
            <a:pPr marL="285750" lvl="0" indent="-285750" algn="l" rtl="0">
              <a:spcBef>
                <a:spcPts val="0"/>
              </a:spcBef>
              <a:spcAft>
                <a:spcPts val="0"/>
              </a:spcAft>
              <a:buFont typeface="Arial" panose="020B0604020202020204" pitchFamily="34" charset="0"/>
              <a:buChar char="•"/>
            </a:pPr>
            <a:r>
              <a:rPr lang="en-US" dirty="0">
                <a:latin typeface="Consolas" panose="020B0609020204030204" pitchFamily="49" charset="0"/>
                <a:ea typeface="Microsoft JhengHei UI Light" panose="020B0304030504040204" pitchFamily="34" charset="-120"/>
              </a:rPr>
              <a:t>RMSE : 289.1102612716714</a:t>
            </a:r>
          </a:p>
          <a:p>
            <a:pPr marL="285750" lvl="0" indent="-285750" algn="l" rtl="0">
              <a:spcBef>
                <a:spcPts val="0"/>
              </a:spcBef>
              <a:spcAft>
                <a:spcPts val="0"/>
              </a:spcAft>
              <a:buFont typeface="Arial" panose="020B0604020202020204" pitchFamily="34" charset="0"/>
              <a:buChar char="•"/>
            </a:pPr>
            <a:r>
              <a:rPr lang="en-US" dirty="0">
                <a:latin typeface="Consolas" panose="020B0609020204030204" pitchFamily="49" charset="0"/>
                <a:ea typeface="Microsoft JhengHei UI Light" panose="020B0304030504040204" pitchFamily="34" charset="-120"/>
              </a:rPr>
              <a:t>R2 : 0.7585456177570638</a:t>
            </a:r>
          </a:p>
          <a:p>
            <a:pPr marL="285750" lvl="0" indent="-285750" algn="l" rtl="0">
              <a:spcBef>
                <a:spcPts val="0"/>
              </a:spcBef>
              <a:spcAft>
                <a:spcPts val="0"/>
              </a:spcAft>
              <a:buFont typeface="Arial" panose="020B0604020202020204" pitchFamily="34" charset="0"/>
              <a:buChar char="•"/>
            </a:pPr>
            <a:r>
              <a:rPr lang="en-US" dirty="0">
                <a:latin typeface="Consolas" panose="020B0609020204030204" pitchFamily="49" charset="0"/>
                <a:ea typeface="Microsoft JhengHei UI Light" panose="020B0304030504040204" pitchFamily="34" charset="-120"/>
              </a:rPr>
              <a:t>Adjusted R2 :  0.7558485964386535</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14868" y="445025"/>
            <a:ext cx="693426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u="sng" dirty="0">
                <a:latin typeface="Modern No. 20" panose="02070704070505020303" pitchFamily="18" charset="0"/>
              </a:rPr>
              <a:t>T-TEST WITH THE R SCOR CHECK</a:t>
            </a:r>
            <a:endParaRPr sz="3200" b="1" u="sng" dirty="0">
              <a:latin typeface="Modern No. 20" panose="02070704070505020303" pitchFamily="18" charset="0"/>
            </a:endParaRPr>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1" name="Picture 10">
            <a:extLst>
              <a:ext uri="{FF2B5EF4-FFF2-40B4-BE49-F238E27FC236}">
                <a16:creationId xmlns:a16="http://schemas.microsoft.com/office/drawing/2014/main" id="{74E6FC98-EA7F-79DE-AE11-14E8A2BCCF4E}"/>
              </a:ext>
            </a:extLst>
          </p:cNvPr>
          <p:cNvPicPr>
            <a:picLocks noChangeAspect="1"/>
          </p:cNvPicPr>
          <p:nvPr/>
        </p:nvPicPr>
        <p:blipFill>
          <a:blip r:embed="rId4"/>
          <a:stretch>
            <a:fillRect/>
          </a:stretch>
        </p:blipFill>
        <p:spPr>
          <a:xfrm>
            <a:off x="192068" y="1386425"/>
            <a:ext cx="5608839" cy="3767235"/>
          </a:xfrm>
          <a:prstGeom prst="rect">
            <a:avLst/>
          </a:prstGeom>
        </p:spPr>
      </p:pic>
      <p:sp>
        <p:nvSpPr>
          <p:cNvPr id="13" name="TextBox 12">
            <a:extLst>
              <a:ext uri="{FF2B5EF4-FFF2-40B4-BE49-F238E27FC236}">
                <a16:creationId xmlns:a16="http://schemas.microsoft.com/office/drawing/2014/main" id="{DDDAFBC7-573D-90BE-C359-2492A576B517}"/>
              </a:ext>
            </a:extLst>
          </p:cNvPr>
          <p:cNvSpPr txBox="1"/>
          <p:nvPr/>
        </p:nvSpPr>
        <p:spPr>
          <a:xfrm>
            <a:off x="6222319" y="1386425"/>
            <a:ext cx="2562866" cy="2031325"/>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bg1"/>
                </a:solidFill>
              </a:rPr>
              <a:t>Decision tree improve the accuracy </a:t>
            </a:r>
            <a:r>
              <a:rPr lang="en-IN" dirty="0" err="1">
                <a:solidFill>
                  <a:schemeClr val="bg1"/>
                </a:solidFill>
              </a:rPr>
              <a:t>significanlty</a:t>
            </a:r>
            <a:r>
              <a:rPr lang="en-IN" dirty="0">
                <a:solidFill>
                  <a:schemeClr val="bg1"/>
                </a:solidFill>
              </a:rPr>
              <a:t> on the Test set with the R-score of 0.754 and Adjusted R-score of 0.751*  </a:t>
            </a:r>
          </a:p>
          <a:p>
            <a:pPr marL="285750" indent="-285750">
              <a:buFont typeface="Arial" panose="020B0604020202020204" pitchFamily="34" charset="0"/>
              <a:buChar char="•"/>
            </a:pPr>
            <a:r>
              <a:rPr lang="en-IN" dirty="0">
                <a:solidFill>
                  <a:schemeClr val="bg1"/>
                </a:solidFill>
              </a:rPr>
              <a:t> its evident from the above plot the Predicted and </a:t>
            </a:r>
            <a:r>
              <a:rPr lang="en-IN" dirty="0" err="1">
                <a:solidFill>
                  <a:schemeClr val="bg1"/>
                </a:solidFill>
              </a:rPr>
              <a:t>Acutal</a:t>
            </a:r>
            <a:r>
              <a:rPr lang="en-IN" dirty="0">
                <a:solidFill>
                  <a:schemeClr val="bg1"/>
                </a:solidFill>
              </a:rPr>
              <a:t> values are much closer compare to Linear Model.</a:t>
            </a: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254C43"/>
      </a:dk1>
      <a:lt1>
        <a:srgbClr val="FFFFFF"/>
      </a:lt1>
      <a:dk2>
        <a:srgbClr val="FF9793"/>
      </a:dk2>
      <a:lt2>
        <a:srgbClr val="B73E73"/>
      </a:lt2>
      <a:accent1>
        <a:srgbClr val="DF478A"/>
      </a:accent1>
      <a:accent2>
        <a:srgbClr val="FF6C67"/>
      </a:accent2>
      <a:accent3>
        <a:srgbClr val="DDA6BE"/>
      </a:accent3>
      <a:accent4>
        <a:srgbClr val="DF478A"/>
      </a:accent4>
      <a:accent5>
        <a:srgbClr val="D6332E"/>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1396</Words>
  <Application>Microsoft Office PowerPoint</Application>
  <PresentationFormat>On-screen Show (16:9)</PresentationFormat>
  <Paragraphs>98</Paragraphs>
  <Slides>15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Montserrat ExtraBold</vt:lpstr>
      <vt:lpstr>Modern No. 20</vt:lpstr>
      <vt:lpstr>Microsoft YaHei Light</vt:lpstr>
      <vt:lpstr>Microsoft JhengHei UI Light</vt:lpstr>
      <vt:lpstr>Courier New</vt:lpstr>
      <vt:lpstr>Montserrat</vt:lpstr>
      <vt:lpstr>Consolas</vt:lpstr>
      <vt:lpstr>Arial</vt:lpstr>
      <vt:lpstr>Futuristic Background by Slidesgo</vt:lpstr>
      <vt:lpstr>Bike Sharing Demand  Prediction</vt:lpstr>
      <vt:lpstr>PROBLEM STATEMENT :</vt:lpstr>
      <vt:lpstr>DATA DESCRIPTION :</vt:lpstr>
      <vt:lpstr>PowerPoint Presentation</vt:lpstr>
      <vt:lpstr>PowerPoint Presentation</vt:lpstr>
      <vt:lpstr>PowerPoint Presentation</vt:lpstr>
      <vt:lpstr>PowerPoint Presentation</vt:lpstr>
      <vt:lpstr>REGRESSION VALUES:</vt:lpstr>
      <vt:lpstr>T-TEST WITH THE R SCOR CHECK</vt:lpstr>
      <vt:lpstr>YOU COULD USE THREE COLUMNS, WHY NOT?</vt:lpstr>
      <vt:lpstr>Linear Regression</vt:lpstr>
      <vt:lpstr>Linear Regression</vt:lpstr>
      <vt:lpstr>PowerPoint Presentation</vt:lpstr>
      <vt:lpstr>SUMMARY TABLE MODELS</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Gudapati Karthikeya</cp:lastModifiedBy>
  <cp:revision>6</cp:revision>
  <dcterms:modified xsi:type="dcterms:W3CDTF">2024-09-18T08:59:05Z</dcterms:modified>
</cp:coreProperties>
</file>